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7" r:id="rId2"/>
    <p:sldId id="286" r:id="rId3"/>
    <p:sldId id="287" r:id="rId4"/>
    <p:sldId id="288" r:id="rId5"/>
    <p:sldId id="258" r:id="rId6"/>
    <p:sldId id="260" r:id="rId7"/>
    <p:sldId id="259"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61" r:id="rId23"/>
    <p:sldId id="262" r:id="rId24"/>
    <p:sldId id="263" r:id="rId25"/>
    <p:sldId id="264" r:id="rId26"/>
    <p:sldId id="265" r:id="rId27"/>
    <p:sldId id="266" r:id="rId28"/>
    <p:sldId id="267" r:id="rId29"/>
    <p:sldId id="268" r:id="rId30"/>
    <p:sldId id="269" r:id="rId31"/>
    <p:sldId id="270" r:id="rId32"/>
    <p:sldId id="271" r:id="rId33"/>
  </p:sldIdLst>
  <p:sldSz cx="9144000" cy="5143500" type="screen16x9"/>
  <p:notesSz cx="6858000" cy="9144000"/>
  <p:embeddedFontLs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Esta apresentação fornece uma análise detalhada das tendências de crescimento no e-commerce, identificando produtos de alta demanda e explorando oportunidades de dropshipping. Utilizamos dados de plataformas como Shopify, AliExpress e Amazon para orientar decisões estratégicas, com um foco especial no mercado de e-commerce na Holanda, visando maximizar a lucratividade e eficiência.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seleção de produtos com alta demanda pode fazer ou quebrar um negócio. Com apenas 40% dos produtos chegando ao mercado e 60% deles gerando receita, é crucial escolher produtos populares e inovar para capturar o interesse do consumidor. Produtos como brinquedos, sapatos, e sistemas de navegação GPS estão entre os mais procurados, refletindo tendências em vida doméstica e saúde.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Os principais nichos no AliExpress em 2024 mostram tendências significativas em moda, tecnologia e hobbies. Joias da moda lideram as vendas, refletindo um mercado forte e diversificado. Acessórios para celular seguem de perto, impulsionados pela inovação tecnológica. As categorias de pesca e artesanato indicam interesses de nicho estáveis, enquanto o áudio e vídeo portáteis destacam a demanda por gadgets modernos.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Os nichos de vendas no AliExpress em 2024 destacam oportunidades em categorias como invenções e jóias finas, que continuam a gerar receitas significativas. Artigos festivos mantêm interesse ao longo do ano, enquanto óculos e acessórios revelam a busca por moda e funcionalidade. Produtos para animais de estimação mostram demanda consistente, refletindo o cuidado crescente com os pets.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Os nichos finais no AliExpress em 2024 destacam a variedade e a demanda em diversas categorias. Equipamentos elétricos e ciclismo mostram forte interesse por funcionalidade e estilo de vida ativo. Nail art e figuras de ação refletem tendências culturais, enquanto acessórios para relógios combinam moda e funcionalidade.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Os insights de mercado para 2024 destacam a importância da inovação e adaptação para o sucesso. Sustentabilidade e práticas eco-friendly estão cada vez mais na agenda dos consumidores. Melhorar a experiência do cliente através de personalização e atendimento de qualidade é uma prioridade. A digitalização continua a remodelar as indústrias, com o e-commerce liderando a transformação para soluções online.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Encontrar os melhores produtos para dropshipping envolve o uso de ferramentas e plataformas de análise que oferecem insights sobre tendências de mercado. O AliExpress e a Amazon destacam-se como fontes confiáveis de dados de vendas, enquanto o Google Trends e o TikTok oferecem uma visão sobre a popularidade e o comportamento do consumidor. Sites de compras sociais como Etsy e Pinterest permitem explorar produtos inovadores e captar tendências emergentes.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 recurso 'Encontre Produtos' do AliExpress é uma ferramenta poderosa para identificar produtos em alta demanda. Navegue por categorias de melhor desempenho para descobrir tendências emergentes e maximize suas oportunidades de vendas. Analise dados de vendas e avaliações para garantir que você está escolhendo produtos de qualidade.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página de Mais Vendidos da Amazon é um recurso valioso para identificar produtos que estão em alta demanda. Ao acompanhar os produtos mais vendidos, você pode encontrar inspiração para suas próprias ofertas de dropshipping. Considere usar a Amazon como fonte direta, aproveitando seu vasto catálogo de produtos populares. Compare o desempenho de produtos similares para determinar seu potencial de vendas.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 Google Trends é uma ferramenta essencial para explorar insights de pesquisa e entender o comportamento do consumidor. Analise a popularidade de diferentes consultas e compare termos para descobrir produtos com potencial de crescimento. As tendências regionais podem oferecer oportunidades únicas, permitindo que você adapte suas estratégias de marketing para capturar o interesse local.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Escolher o produto certo para dropshipping envolve vários critérios. A faixa de preço ideal é entre US$ 50 e US$ 200, pois maximiza a receita sem a necessidade de suporte extensivo. Produtos com preços MAP (Preço Mínimo Anunciado) ajudam a evitar guerras de preços e protegem as margens de lucro. Além disso, pensar em estratégias de marketing antes do lançamento pode otimizar o alcance e a aquisição de clientes.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pesquisa de mercado é essencial para o sucesso no dropshipping. Escrever artigos e análises descritivas ajuda a explorar o mercado e identificar novas oportunidades. O Google Trends oferece insights valiosos sobre a popularidade e tendências de pesquisa, enquanto o Shopify fornece dados sobre comportamentos de compra e produtos em alta. Utilizar essas ferramentas de análise permite criar estratégias de vendas informadas e eficazes.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As margens de lucro no dropshipping são influenciadas por vários fatores. Acessórios de preço mais baixo geralmente oferecem margens mais altas do que itens caros. Manter produtos com baixa rotatividade e menor frequência de atualização ajuda a prolongar a relevância do seu site. Além disso, produtos menores são mais fáceis de enviar, o que é essencial em um mercado onde o frete grátis é esperado.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Vender </a:t>
            </a:r>
            <a:r>
              <a:rPr dirty="0" err="1"/>
              <a:t>produtos</a:t>
            </a:r>
            <a:r>
              <a:rPr dirty="0"/>
              <a:t> que </a:t>
            </a:r>
            <a:r>
              <a:rPr dirty="0" err="1"/>
              <a:t>são</a:t>
            </a:r>
            <a:r>
              <a:rPr dirty="0"/>
              <a:t> </a:t>
            </a:r>
            <a:r>
              <a:rPr dirty="0" err="1"/>
              <a:t>difíceis</a:t>
            </a:r>
            <a:r>
              <a:rPr dirty="0"/>
              <a:t> de </a:t>
            </a:r>
            <a:r>
              <a:rPr dirty="0" err="1"/>
              <a:t>encontrar</a:t>
            </a:r>
            <a:r>
              <a:rPr dirty="0"/>
              <a:t> </a:t>
            </a:r>
            <a:r>
              <a:rPr dirty="0" err="1"/>
              <a:t>localmente</a:t>
            </a:r>
            <a:r>
              <a:rPr dirty="0"/>
              <a:t> </a:t>
            </a:r>
            <a:r>
              <a:rPr dirty="0" err="1"/>
              <a:t>oferece</a:t>
            </a:r>
            <a:r>
              <a:rPr dirty="0"/>
              <a:t> </a:t>
            </a:r>
            <a:r>
              <a:rPr dirty="0" err="1"/>
              <a:t>uma</a:t>
            </a:r>
            <a:r>
              <a:rPr dirty="0"/>
              <a:t> </a:t>
            </a:r>
            <a:r>
              <a:rPr dirty="0" err="1"/>
              <a:t>vantagem</a:t>
            </a:r>
            <a:r>
              <a:rPr dirty="0"/>
              <a:t> </a:t>
            </a:r>
            <a:r>
              <a:rPr dirty="0" err="1"/>
              <a:t>competitiva</a:t>
            </a:r>
            <a:r>
              <a:rPr dirty="0"/>
              <a:t> </a:t>
            </a:r>
            <a:r>
              <a:rPr dirty="0" err="1"/>
              <a:t>significativa</a:t>
            </a:r>
            <a:r>
              <a:rPr dirty="0"/>
              <a:t> no </a:t>
            </a:r>
            <a:r>
              <a:rPr dirty="0" err="1"/>
              <a:t>dropshipping</a:t>
            </a:r>
            <a:r>
              <a:rPr dirty="0"/>
              <a:t>. </a:t>
            </a:r>
            <a:r>
              <a:rPr dirty="0" err="1"/>
              <a:t>Ofertas</a:t>
            </a:r>
            <a:r>
              <a:rPr dirty="0"/>
              <a:t> </a:t>
            </a:r>
            <a:r>
              <a:rPr dirty="0" err="1"/>
              <a:t>únicas</a:t>
            </a:r>
            <a:r>
              <a:rPr dirty="0"/>
              <a:t>, </a:t>
            </a:r>
            <a:r>
              <a:rPr dirty="0" err="1"/>
              <a:t>como</a:t>
            </a:r>
            <a:r>
              <a:rPr dirty="0"/>
              <a:t> </a:t>
            </a:r>
            <a:r>
              <a:rPr dirty="0" err="1"/>
              <a:t>equipamentos</a:t>
            </a:r>
            <a:r>
              <a:rPr dirty="0"/>
              <a:t> de </a:t>
            </a:r>
            <a:r>
              <a:rPr dirty="0" err="1"/>
              <a:t>nicho</a:t>
            </a:r>
            <a:r>
              <a:rPr dirty="0"/>
              <a:t>, </a:t>
            </a:r>
            <a:r>
              <a:rPr dirty="0" err="1"/>
              <a:t>capturam</a:t>
            </a:r>
            <a:r>
              <a:rPr dirty="0"/>
              <a:t> mercados </a:t>
            </a:r>
            <a:r>
              <a:rPr dirty="0" err="1"/>
              <a:t>específicos</a:t>
            </a:r>
            <a:r>
              <a:rPr dirty="0"/>
              <a:t> e </a:t>
            </a:r>
            <a:r>
              <a:rPr dirty="0" err="1"/>
              <a:t>não</a:t>
            </a:r>
            <a:r>
              <a:rPr dirty="0"/>
              <a:t> </a:t>
            </a:r>
            <a:r>
              <a:rPr dirty="0" err="1"/>
              <a:t>atendidos</a:t>
            </a:r>
            <a:r>
              <a:rPr dirty="0"/>
              <a:t>. O teste e a </a:t>
            </a:r>
            <a:r>
              <a:rPr dirty="0" err="1"/>
              <a:t>iteração</a:t>
            </a:r>
            <a:r>
              <a:rPr dirty="0"/>
              <a:t> </a:t>
            </a:r>
            <a:r>
              <a:rPr dirty="0" err="1"/>
              <a:t>são</a:t>
            </a:r>
            <a:r>
              <a:rPr dirty="0"/>
              <a:t> </a:t>
            </a:r>
            <a:r>
              <a:rPr dirty="0" err="1"/>
              <a:t>fundamentais</a:t>
            </a:r>
            <a:r>
              <a:rPr dirty="0"/>
              <a:t> para </a:t>
            </a:r>
            <a:r>
              <a:rPr dirty="0" err="1"/>
              <a:t>refinar</a:t>
            </a:r>
            <a:r>
              <a:rPr dirty="0"/>
              <a:t> </a:t>
            </a:r>
            <a:r>
              <a:rPr dirty="0" err="1"/>
              <a:t>suas</a:t>
            </a:r>
            <a:r>
              <a:rPr dirty="0"/>
              <a:t> </a:t>
            </a:r>
            <a:r>
              <a:rPr dirty="0" err="1"/>
              <a:t>ofertas</a:t>
            </a:r>
            <a:r>
              <a:rPr dirty="0"/>
              <a:t> e </a:t>
            </a:r>
            <a:r>
              <a:rPr dirty="0" err="1"/>
              <a:t>garantir</a:t>
            </a:r>
            <a:r>
              <a:rPr dirty="0"/>
              <a:t> que </a:t>
            </a:r>
            <a:r>
              <a:rPr dirty="0" err="1"/>
              <a:t>elas</a:t>
            </a:r>
            <a:r>
              <a:rPr dirty="0"/>
              <a:t> </a:t>
            </a:r>
            <a:r>
              <a:rPr dirty="0" err="1"/>
              <a:t>atendam</a:t>
            </a:r>
            <a:r>
              <a:rPr dirty="0"/>
              <a:t> </a:t>
            </a:r>
            <a:r>
              <a:rPr dirty="0" err="1"/>
              <a:t>às</a:t>
            </a:r>
            <a:r>
              <a:rPr dirty="0"/>
              <a:t> </a:t>
            </a:r>
            <a:r>
              <a:rPr dirty="0" err="1"/>
              <a:t>demandas</a:t>
            </a:r>
            <a:r>
              <a:rPr dirty="0"/>
              <a:t> dos </a:t>
            </a:r>
            <a:r>
              <a:rPr dirty="0" err="1"/>
              <a:t>consumidores</a:t>
            </a:r>
            <a:r>
              <a:rPr dirty="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De acordo com a Shopify, os produtos de dropshipping mais pesquisados refletem uma diversidade de categorias, com foco em inovação, conveniência e personalização. Vestuário e calçado continuam em alta, enquanto a beleza e os cuidados pessoais veem crescimento em produtos inovadores. Cozinha e sala de jantar são impulsionadas pela conveniência. A demanda por produtos de bebê se concentra em segurança e orgânicos. Animais de estimação, interiores de casa, e produtos de escritório refletem um foco em personalização e eficiência, enquanto ferramentas, acessórios para telefone e carros destacam inovação tecnológica.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vestuário e calçados é uma força dominante no e-commerce, com vendas globais estimadas em US$ 1,7 trilhão, projetadas para crescer para US$ 2 trilhões até 2028. A compra de roupas online tornou-se uma prática comum, com dropshippers capazes de explorar essa tendência dividindo o nicho em subcategorias como moda masculina e feminina. Estratégias como a colaboração com influenciadores e o foco em tendências sazonais ajudam a maximizar o alcance de mercado. Entre os produtos mais populares estão camisetas, meias de ioga, agasalhos, sandálias e vestidos de verão, mostrando uma variedade de estilos que atraem consumidores de todos os tipos.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 indústria da beleza e cuidados pessoais continua a crescer rapidamente, com uma previsão de valor de mercado de US$ 758,4 bilhões até 2025. Embora os produtos convencionais dominem o mercado, há uma crescente demanda por produtos veganos, orgânicos e naturais, refletindo um interesse crescente pela sustentabilidade. Produtos naturais para cuidados com a pele e soluções para cuidados com os cabelos estão se tornando cada vez mais populares. Entre os principais produtos de dropshipping estão máscaras faciais de LED, rolos faciais, protetores solares, óleos para cuidados com a pele e kits de cuidados pessoais masculinos, mostrando um foco em inovação e personalização.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 categoria de cozinha e sala de jantar está experimentando um crescimento constante, impulsionado pelo aumento do tempo que as pessoas passam em casa. Comportamentos de compra revelam uma alta probabilidade de os consumidores adquirirem utensílios e gadgets de cozinha anualmente. Produtos como liquidificadores portáteis e chaleiras elétricas estão entre os mais populares, conquistando consumidores por sua conveniência e funcionalidade. Outros itens de destaque incluem canecas térmicas, fritadeiras de ar, e utensílios de silicone, que continuam a atrair a atenção dos consumidores modernos.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produtos para bebês está previsto para crescer significativamente, atingindo US$ 419 bilhões até 2032. Tendências mostram que os consumidores são cautelosos na escolha de produtos para bebês, como alimentos, cosméticos e itens de segurança. Para dropshippers, é crucial construir uma marca de confiança para atrair clientes. Produtos populares incluem roupas orgânicas, brinquedos de dentição, e lenços umedecidos hipoalergênicos, refletindo a demanda por qualidade e segurança.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suprimentos para animais de estimação está em alta, com projeções de vendas atingindo US$ 150 bilhões em 2024. Este mercado abrange uma ampla variedade de produtos, incluindo acessórios multifuncionais e elegantes. Os donos de animais de estimação frequentemente procuram produtos que ofereçam conveniência e estilo, proporcionando oportunidades para dropshippers fidelizarem clientes através de produtos essenciais e acessórios atrativos. Produtos populares incluem trelas de corda, sacos para cocô à prova de vazamento, e guloseimas, que são itens indispensáveis para os donos de animais.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interiores de casa está em expansão, com gastos projetados para atingir US$ 949 bilhões até 2032. Pequenos varejistas têm uma vantagem na venda de produtos de alta commodity, como fronhas, devido ao marketing de nicho. Esses produtos são amplamente necessários, mas as preferências dos consumidores podem variar, tornando-os ideais para estratégias personalizadas. Entre os principais produtos de dropshipping estão lençóis, almofadas e cortinas blackout, que atendem a uma ampla gama de preferências e necessidades dos consumidores.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produtos de escritório continua relevante, avaliado em US$ 18 bilhões. Apesar do aumento do trabalho remoto, há uma demanda consistente por produtos essenciais, como canetas e blocos de notas. Oferecer pacotes de produtos durante períodos de alta demanda, como a volta às aulas, pode ser uma estratégia eficaz para aumentar as vendas. Produtos populares de dropshipping incluem papel para impressora, cartuchos de tinta, e marcadores de quadro branco, atendendo às necessidades de consumidores domésticos e empresariais.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API desenvolvida para a Amazon Holanda permite acesso a dados detalhados dos 30 produtos mais vendidos em várias categorias. Os campos incluem título, ranking, imagem, link, estrelas, preço e categoria, fornecendo informações valiosas para análise de mercado e planejamento estratégico.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setor de ferramentas e melhorias para a casa está em expansão, impulsionado pela busca de maior conforto e funcionalidade doméstica. Ferramentas multifuncionais que também são esteticamente agradáveis estão em alta demanda. Estratégias de marketing que utilizam demonstrações de produtos nas redes sociais podem aumentar o apelo dos produtos. Entre os principais produtos de dropshipping estão plugues inteligentes, campainhas de vídeo, e luzes solares para exterior, que oferecem soluções práticas e modernas para melhorias domésticas.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acessórios para telefone continua a crescer, com uma demanda estável ao longo do ano e picos nos meses de inverno. Oferecer pacotes de acessórios pode ser uma estratégia eficaz para atrair clientes que buscam conveniência e rapidez nas compras. Além disso, a impressão sob demanda permite a criação de designs exclusivos, aumentando a atratividade para consumidores que valorizam a personalização. Produtos populares incluem luzes de anel, adaptadores de energia USB-C, e casos personalizados, oferecendo funcionalidade e estilo.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mercado de acessórios para carros está crescendo rapidamente, com previsões de atingir US$ 1,9 trilhão até 2028. Avaliações de produtos são fundamentais para aumentar a confiança dos consumidores e assegurar que a qualidade percebida atenda às expectativas. Oferecer uma ampla gama de produtos essenciais, como protetores solares para para-brisas, aspiradores portáteis e capas para volante, pode atrair diversos consumidores em busca de conveniência e funcionalidade.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Os próximos desenvolvimentos em APIs focam na integração de dados entre plataformas principais de e-commerce. A criação de uma API com Bol.com permitirá acessar produtos em alta na Holanda. Ao vincular dados da Amazon e Google Trends, será possível obter insights detalhados sobre tendências de mercado. Utilizar termos análogos também ampliará a capacidade de entender e antecipar comportamentos do consumidor.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 setor de e-commerce mostra um crescimento robusto, com alimentos e eletrônicos liderando em projeções futuras. Os alimentos exibem um crescimento consistente, sugerindo maior penetração online. A eletrônica continua a ser uma potência global, enquanto a moda mostra um potencial significativo para expansão. O crescimento mais lento da mídia sugere um mercado maduro, já atingindo saturação. Esses insights ajudam a guiar estratégias de mercado e investimento.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Globalmente, os eletrônicos lideram o mercado de e-commerce, impulsionados pela inovação contínua. Moda e alimentos seguem com forte apelo ao consumidor, enquanto artigos de bricolage e móveis refletem tendências em projetos domésticos. Produtos de beleza estão se beneficiando da personalização, e brinquedos continuam a entreter uma audiência diversificada. O mercado de mídia é maduro, enquanto produtos de tabaco enfrentam desafios regulatórios, mas permanecem estáveis.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Nos EUA, a moda lidera o mercado de e-commerce, impulsionada por tendências de estilo e inovação. Alimentos e bebidas estão crescendo devido à conveniência das compras online. Eletrônicos mantêm forte demanda por inovação tecnológica. Beleza e cuidados pessoais estão expandindo com foco em personalização, enquanto móveis e bricolage refletem o interesse crescente em design e melhorias domésticas. A diversificação do mercado é evidenciada por brinquedos e bens de luxo, que atendem a nichos específicos.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 último trimestre revelou um crescimento significativo em várias categorias de produtos entre os lojistas da Shopify nos EUA. Produtos sazonais, como brinquedos aquáticos e acessórios para piscinas, refletiram picos devido ao verão. Ao mesmo tempo, categorias consistentes, como jardinagem, mostraram crescimento contínuo ao longo de múltiplos trimestres. Esses dados ajudam os lojistas a planejar campanhas de marketing e a escolher produtos com potencial de crescimento.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continuação das tendências do último trimestre mostra o impacto do momento no crescimento das vendas. Produtos sazonais, como bandeiras e cata-ventos, experimentaram crescimento devido a eventos de verão. Ao mesmo tempo, itens como ferramentas para lareira e talheres descartáveis mostraram uma demanda constante. A escolha do momento certo para campanhas pode ser tão crucial quanto a seleção do produto em si. Essa análise ajuda os lojistas a adaptar suas ofertas para maximizar o impacto no mercado.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‹nº›</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‹nº›</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Estratégias de Dropshipping e Análise de Mercado para E-commerce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045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Objetivo da Apresentação:</a:t>
            </a:r>
            <a:r>
              <a:rPr sz="1300" b="0" i="0">
                <a:solidFill>
                  <a:srgbClr val="616161"/>
                </a:solidFill>
                <a:latin typeface="Proxima Nova"/>
              </a:rPr>
              <a:t> Análise detalhada das tendências de crescimento no e-commerce e identificação de oportunidades de dropshipping.</a:t>
            </a:r>
          </a:p>
          <a:p>
            <a:pPr marL="228600" lvl="1" indent="-91440" algn="l">
              <a:spcBef>
                <a:spcPts val="1200"/>
              </a:spcBef>
              <a:spcAft>
                <a:spcPts val="0"/>
              </a:spcAft>
              <a:buSzPct val="100000"/>
              <a:buFont typeface="Arial"/>
              <a:buChar char="•"/>
            </a:pPr>
            <a:r>
              <a:rPr sz="1300" b="1" i="0">
                <a:solidFill>
                  <a:srgbClr val="616161"/>
                </a:solidFill>
                <a:latin typeface="Proxima Nova"/>
              </a:rPr>
              <a:t>Plataformas Analisadas:</a:t>
            </a:r>
            <a:r>
              <a:rPr sz="1300" b="0" i="0">
                <a:solidFill>
                  <a:srgbClr val="616161"/>
                </a:solidFill>
                <a:latin typeface="Proxima Nova"/>
              </a:rPr>
              <a:t> Uso de dados de Shopify, AliExpress e Amazon para decisões estratégicas.</a:t>
            </a:r>
          </a:p>
          <a:p>
            <a:pPr marL="228600" lvl="1" indent="-91440" algn="l">
              <a:spcBef>
                <a:spcPts val="1200"/>
              </a:spcBef>
              <a:spcAft>
                <a:spcPts val="0"/>
              </a:spcAft>
              <a:buSzPct val="100000"/>
              <a:buFont typeface="Arial"/>
              <a:buChar char="•"/>
            </a:pPr>
            <a:r>
              <a:rPr sz="1300" b="1" i="0">
                <a:solidFill>
                  <a:srgbClr val="616161"/>
                </a:solidFill>
                <a:latin typeface="Proxima Nova"/>
              </a:rPr>
              <a:t>Meta:</a:t>
            </a:r>
            <a:r>
              <a:rPr sz="1300" b="0" i="0">
                <a:solidFill>
                  <a:srgbClr val="616161"/>
                </a:solidFill>
                <a:latin typeface="Proxima Nova"/>
              </a:rPr>
              <a:t> Maximizar lucratividade e eficiência na operação de e-commerce.</a:t>
            </a:r>
          </a:p>
          <a:p>
            <a:pPr marL="228600" lvl="1" indent="-91440" algn="l">
              <a:spcBef>
                <a:spcPts val="1200"/>
              </a:spcBef>
              <a:spcAft>
                <a:spcPts val="0"/>
              </a:spcAft>
              <a:buSzPct val="100000"/>
              <a:buFont typeface="Arial"/>
              <a:buChar char="•"/>
            </a:pPr>
            <a:r>
              <a:rPr sz="1300" b="1" i="0">
                <a:solidFill>
                  <a:srgbClr val="616161"/>
                </a:solidFill>
                <a:latin typeface="Proxima Nova"/>
              </a:rPr>
              <a:t>Foco Regional:</a:t>
            </a:r>
            <a:r>
              <a:rPr sz="1300" b="0" i="0">
                <a:solidFill>
                  <a:srgbClr val="616161"/>
                </a:solidFill>
                <a:latin typeface="Proxima Nova"/>
              </a:rPr>
              <a:t> Análise com foco especial no mercado de e-commerce na Holanda, dentro de uma perspectiva global.</a:t>
            </a:r>
          </a:p>
        </p:txBody>
      </p:sp>
      <p:sp>
        <p:nvSpPr>
          <p:cNvPr id="8" name="Rectangle 7"/>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7pa3vw2p.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rupixen.com on Unsplash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Ideias</a:t>
            </a:r>
            <a:r>
              <a:rPr dirty="0"/>
              <a:t> de </a:t>
            </a:r>
            <a:r>
              <a:rPr dirty="0" err="1"/>
              <a:t>Produtos</a:t>
            </a:r>
            <a:r>
              <a:rPr dirty="0"/>
              <a:t> </a:t>
            </a:r>
            <a:r>
              <a:rPr dirty="0" err="1"/>
              <a:t>em</a:t>
            </a:r>
            <a:r>
              <a:rPr dirty="0"/>
              <a:t> Alta </a:t>
            </a:r>
            <a:r>
              <a:rPr dirty="0" err="1"/>
              <a:t>Demanda</a:t>
            </a:r>
            <a:r>
              <a:rPr dirty="0"/>
              <a:t> </a:t>
            </a:r>
            <a:r>
              <a:rPr dirty="0" err="1"/>
              <a:t>em</a:t>
            </a:r>
            <a:r>
              <a:rPr dirty="0"/>
              <a:t> 2024</a:t>
            </a:r>
            <a:r>
              <a:rPr lang="pt-BR" dirty="0"/>
              <a:t> no Shopify</a:t>
            </a:r>
            <a:endParaRPr dirty="0"/>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323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Importância de Produtos com Alta Demanda:</a:t>
            </a:r>
            <a:r>
              <a:rPr sz="1000" b="0" i="0">
                <a:solidFill>
                  <a:srgbClr val="616161"/>
                </a:solidFill>
                <a:latin typeface="Proxima Nova"/>
              </a:rPr>
              <a:t> Vender produtos com alta demanda é crucial, pois apenas 40% dos produtos desenvolvidos chegam ao mercado, e desses, 60% geram receita.</a:t>
            </a:r>
          </a:p>
          <a:p>
            <a:pPr marL="228600" lvl="1" indent="-91440" algn="l">
              <a:spcBef>
                <a:spcPts val="1200"/>
              </a:spcBef>
              <a:spcAft>
                <a:spcPts val="0"/>
              </a:spcAft>
              <a:buSzPct val="100000"/>
              <a:buFont typeface="Arial"/>
              <a:buChar char="•"/>
            </a:pPr>
            <a:r>
              <a:rPr sz="1000" b="1" i="0">
                <a:solidFill>
                  <a:srgbClr val="616161"/>
                </a:solidFill>
                <a:latin typeface="Proxima Nova"/>
              </a:rPr>
              <a:t>Ideias Principais:</a:t>
            </a:r>
            <a:r>
              <a:rPr sz="1000" b="0" i="0">
                <a:solidFill>
                  <a:srgbClr val="616161"/>
                </a:solidFill>
                <a:latin typeface="Proxima Nova"/>
              </a:rPr>
              <a:t> Produtos de alta demanda incluem itens de vida doméstica e saúde, como home office e autocuidado.</a:t>
            </a:r>
          </a:p>
          <a:p>
            <a:pPr marL="228600" lvl="1" indent="-91440" algn="l">
              <a:spcBef>
                <a:spcPts val="1200"/>
              </a:spcBef>
              <a:spcAft>
                <a:spcPts val="0"/>
              </a:spcAft>
              <a:buSzPct val="100000"/>
              <a:buFont typeface="Arial"/>
              <a:buChar char="•"/>
            </a:pPr>
            <a:r>
              <a:rPr sz="1000" b="1" i="0">
                <a:solidFill>
                  <a:srgbClr val="616161"/>
                </a:solidFill>
                <a:latin typeface="Proxima Nova"/>
              </a:rPr>
              <a:t>Dicas de Inovação:</a:t>
            </a:r>
            <a:r>
              <a:rPr sz="1000" b="0" i="0">
                <a:solidFill>
                  <a:srgbClr val="616161"/>
                </a:solidFill>
                <a:latin typeface="Proxima Nova"/>
              </a:rPr>
              <a:t> Inove nos produtos para alinhar com a missão da marca e as necessidades do público.</a:t>
            </a:r>
          </a:p>
          <a:p>
            <a:pPr marL="228600" lvl="1" indent="-91440" algn="l">
              <a:spcBef>
                <a:spcPts val="1200"/>
              </a:spcBef>
              <a:spcAft>
                <a:spcPts val="0"/>
              </a:spcAft>
              <a:buSzPct val="100000"/>
              <a:buFont typeface="Arial"/>
              <a:buChar char="•"/>
            </a:pPr>
            <a:r>
              <a:rPr sz="1000" b="1" i="0">
                <a:solidFill>
                  <a:srgbClr val="616161"/>
                </a:solidFill>
                <a:latin typeface="Proxima Nova"/>
              </a:rPr>
              <a:t>Principais Ideias de Produtos:</a:t>
            </a:r>
            <a:r>
              <a:rPr sz="1000" b="0" i="0">
                <a:solidFill>
                  <a:srgbClr val="616161"/>
                </a:solidFill>
                <a:latin typeface="Proxima Nova"/>
              </a:rPr>
              <a:t> 1. Brinquedos 2. Sapatos 3. Canetas e lápis 4. Garrafas decorativas 5. Brocas 6. Cortadores 7. Sistemas de navegação GPS 8. Sutiãs 9. Peças para veículos automotores 10. Cadeiras de escritório 11. Projetores 12. Toalhas de cozinha 13. Arte digital 14. Intensificadores de sobrancelhas 15. Placas de neon 16. Computadores tablet 17. Garrafas de água</a:t>
            </a:r>
          </a:p>
        </p:txBody>
      </p:sp>
      <p:sp>
        <p:nvSpPr>
          <p:cNvPr id="8" name="Rectangle 7"/>
          <p:cNvSpPr/>
          <p:nvPr/>
        </p:nvSpPr>
        <p:spPr>
          <a:xfrm>
            <a:off x="4724400" y="1508670"/>
            <a:ext cx="4190999"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Principais Nichos no AliExpress em 2024</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28569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Joias da Moda:</a:t>
            </a:r>
            <a:r>
              <a:rPr sz="1300" b="0" i="0">
                <a:solidFill>
                  <a:srgbClr val="616161"/>
                </a:solidFill>
                <a:latin typeface="Proxima Nova"/>
              </a:rPr>
              <a:t> Vendas Anuais: 10.060.741; Receita Anual: $48.544.770; Vendas Semanais: 217.273; Receita Semanal: $1.048.378</a:t>
            </a:r>
          </a:p>
          <a:p>
            <a:pPr marL="228600" lvl="1" indent="-91440" algn="l">
              <a:spcBef>
                <a:spcPts val="1200"/>
              </a:spcBef>
              <a:spcAft>
                <a:spcPts val="0"/>
              </a:spcAft>
              <a:buSzPct val="100000"/>
              <a:buFont typeface="Arial"/>
              <a:buChar char="•"/>
            </a:pPr>
            <a:r>
              <a:rPr sz="1300" b="1" i="0">
                <a:solidFill>
                  <a:srgbClr val="616161"/>
                </a:solidFill>
                <a:latin typeface="Proxima Nova"/>
              </a:rPr>
              <a:t>Acessórios para Celular:</a:t>
            </a:r>
            <a:r>
              <a:rPr sz="1300" b="0" i="0">
                <a:solidFill>
                  <a:srgbClr val="616161"/>
                </a:solidFill>
                <a:latin typeface="Proxima Nova"/>
              </a:rPr>
              <a:t> Vendas Anuais: 5.483.698; Receita Anual: $44.906.573; Vendas Semanais: 155.349; Receita Semanal: $1.272.169</a:t>
            </a:r>
          </a:p>
          <a:p>
            <a:pPr marL="228600" lvl="1" indent="-91440" algn="l">
              <a:spcBef>
                <a:spcPts val="1200"/>
              </a:spcBef>
              <a:spcAft>
                <a:spcPts val="0"/>
              </a:spcAft>
              <a:buSzPct val="100000"/>
              <a:buFont typeface="Arial"/>
              <a:buChar char="•"/>
            </a:pPr>
            <a:r>
              <a:rPr sz="1300" b="1" i="0">
                <a:solidFill>
                  <a:srgbClr val="616161"/>
                </a:solidFill>
                <a:latin typeface="Proxima Nova"/>
              </a:rPr>
              <a:t>Pesca:</a:t>
            </a:r>
            <a:r>
              <a:rPr sz="1300" b="0" i="0">
                <a:solidFill>
                  <a:srgbClr val="616161"/>
                </a:solidFill>
                <a:latin typeface="Proxima Nova"/>
              </a:rPr>
              <a:t> Vendas Anuais: 2.506.890; Receita Anual: $16.246.334; Vendas Semanais: 56.615; Receita Semanal: $366.903</a:t>
            </a:r>
          </a:p>
          <a:p>
            <a:pPr marL="228600" lvl="1" indent="-91440" algn="l">
              <a:spcBef>
                <a:spcPts val="1200"/>
              </a:spcBef>
              <a:spcAft>
                <a:spcPts val="0"/>
              </a:spcAft>
              <a:buSzPct val="100000"/>
              <a:buFont typeface="Arial"/>
              <a:buChar char="•"/>
            </a:pPr>
            <a:r>
              <a:rPr sz="1300" b="1" i="0">
                <a:solidFill>
                  <a:srgbClr val="616161"/>
                </a:solidFill>
                <a:latin typeface="Proxima Nova"/>
              </a:rPr>
              <a:t>Artes, Artesanato e Costura:</a:t>
            </a:r>
            <a:r>
              <a:rPr sz="1300" b="0" i="0">
                <a:solidFill>
                  <a:srgbClr val="616161"/>
                </a:solidFill>
                <a:latin typeface="Proxima Nova"/>
              </a:rPr>
              <a:t> Vendas Anuais: 2.340.071; Receita Anual: $15.340.904; Vendas Semanais: 30.291; Receita Semanal: $198.580</a:t>
            </a:r>
          </a:p>
          <a:p>
            <a:pPr marL="228600" lvl="1" indent="-91440" algn="l">
              <a:spcBef>
                <a:spcPts val="1200"/>
              </a:spcBef>
              <a:spcAft>
                <a:spcPts val="0"/>
              </a:spcAft>
              <a:buSzPct val="100000"/>
              <a:buFont typeface="Arial"/>
              <a:buChar char="•"/>
            </a:pPr>
            <a:r>
              <a:rPr sz="1300" b="1" i="0">
                <a:solidFill>
                  <a:srgbClr val="616161"/>
                </a:solidFill>
                <a:latin typeface="Proxima Nova"/>
              </a:rPr>
              <a:t>Áudio e Vídeo Portáteis:</a:t>
            </a:r>
            <a:r>
              <a:rPr sz="1300" b="0" i="0">
                <a:solidFill>
                  <a:srgbClr val="616161"/>
                </a:solidFill>
                <a:latin typeface="Proxima Nova"/>
              </a:rPr>
              <a:t> Vendas Anuais: 2.188.546; Receita Anual: $65.365.155; Vendas Semanais: 61.881; Receita Semanal: $1.848.195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Principais Nichos no AliExpress em 2024</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28569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Inventar:</a:t>
            </a:r>
            <a:r>
              <a:rPr sz="1300" b="0" i="0">
                <a:solidFill>
                  <a:srgbClr val="616161"/>
                </a:solidFill>
                <a:latin typeface="Proxima Nova"/>
              </a:rPr>
              <a:t> Vendas Anuais: 2.149.902; Receita Anual: $12.681.904; Vendas Semanais: 47.616; Receita Semanal: $280.878</a:t>
            </a:r>
          </a:p>
          <a:p>
            <a:pPr marL="228600" lvl="1" indent="-91440" algn="l">
              <a:spcBef>
                <a:spcPts val="1200"/>
              </a:spcBef>
              <a:spcAft>
                <a:spcPts val="0"/>
              </a:spcAft>
              <a:buSzPct val="100000"/>
              <a:buFont typeface="Arial"/>
              <a:buChar char="•"/>
            </a:pPr>
            <a:r>
              <a:rPr sz="1300" b="1" i="0">
                <a:solidFill>
                  <a:srgbClr val="616161"/>
                </a:solidFill>
                <a:latin typeface="Proxima Nova"/>
              </a:rPr>
              <a:t>Jóias Finas:</a:t>
            </a:r>
            <a:r>
              <a:rPr sz="1300" b="0" i="0">
                <a:solidFill>
                  <a:srgbClr val="616161"/>
                </a:solidFill>
                <a:latin typeface="Proxima Nova"/>
              </a:rPr>
              <a:t> Vendas Anuais: 2.029.545; Receita Anual: $26.309.121; Vendas Semanais: 44.910; Receita Semanal: $582.171</a:t>
            </a:r>
          </a:p>
          <a:p>
            <a:pPr marL="228600" lvl="1" indent="-91440" algn="l">
              <a:spcBef>
                <a:spcPts val="1200"/>
              </a:spcBef>
              <a:spcAft>
                <a:spcPts val="0"/>
              </a:spcAft>
              <a:buSzPct val="100000"/>
              <a:buFont typeface="Arial"/>
              <a:buChar char="•"/>
            </a:pPr>
            <a:r>
              <a:rPr sz="1300" b="1" i="0">
                <a:solidFill>
                  <a:srgbClr val="616161"/>
                </a:solidFill>
                <a:latin typeface="Proxima Nova"/>
              </a:rPr>
              <a:t>Artigos Festivos e para Festas:</a:t>
            </a:r>
            <a:r>
              <a:rPr sz="1300" b="0" i="0">
                <a:solidFill>
                  <a:srgbClr val="616161"/>
                </a:solidFill>
                <a:latin typeface="Proxima Nova"/>
              </a:rPr>
              <a:t> Vendas Anuais: 1.689.968; Receita Anual: $12.839.960; Vendas Semanais: 27.156; Receita Semanal: $206.324</a:t>
            </a:r>
          </a:p>
          <a:p>
            <a:pPr marL="228600" lvl="1" indent="-91440" algn="l">
              <a:spcBef>
                <a:spcPts val="1200"/>
              </a:spcBef>
              <a:spcAft>
                <a:spcPts val="0"/>
              </a:spcAft>
              <a:buSzPct val="100000"/>
              <a:buFont typeface="Arial"/>
              <a:buChar char="•"/>
            </a:pPr>
            <a:r>
              <a:rPr sz="1300" b="1" i="0">
                <a:solidFill>
                  <a:srgbClr val="616161"/>
                </a:solidFill>
                <a:latin typeface="Proxima Nova"/>
              </a:rPr>
              <a:t>Óculos e Acessórios:</a:t>
            </a:r>
            <a:r>
              <a:rPr sz="1300" b="0" i="0">
                <a:solidFill>
                  <a:srgbClr val="616161"/>
                </a:solidFill>
                <a:latin typeface="Proxima Nova"/>
              </a:rPr>
              <a:t> Vendas Anuais: 1.677.091; Receita Anual: $8.451.993; Vendas Semanais: 26.701; Receita Semanal: $134.564</a:t>
            </a:r>
          </a:p>
          <a:p>
            <a:pPr marL="228600" lvl="1" indent="-91440" algn="l">
              <a:spcBef>
                <a:spcPts val="1200"/>
              </a:spcBef>
              <a:spcAft>
                <a:spcPts val="0"/>
              </a:spcAft>
              <a:buSzPct val="100000"/>
              <a:buFont typeface="Arial"/>
              <a:buChar char="•"/>
            </a:pPr>
            <a:r>
              <a:rPr sz="1300" b="1" i="0">
                <a:solidFill>
                  <a:srgbClr val="616161"/>
                </a:solidFill>
                <a:latin typeface="Proxima Nova"/>
              </a:rPr>
              <a:t>Produtos para Animais de Estimação:</a:t>
            </a:r>
            <a:r>
              <a:rPr sz="1300" b="0" i="0">
                <a:solidFill>
                  <a:srgbClr val="616161"/>
                </a:solidFill>
                <a:latin typeface="Proxima Nova"/>
              </a:rPr>
              <a:t> Vendas Anuais: 1.636.341; Receita Anual: $17.516.467; Vendas Semanais: 34.342; Receita Semanal: $367.619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Principais Nichos no AliExpress em 2024</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28569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Equipamentos e Suprimentos Elétricos:</a:t>
            </a:r>
            <a:r>
              <a:rPr sz="1300" b="0" i="0">
                <a:solidFill>
                  <a:srgbClr val="616161"/>
                </a:solidFill>
                <a:latin typeface="Proxima Nova"/>
              </a:rPr>
              <a:t> Vendas Anuais: 1.592.952; Receita Anual: $30.747.882; Vendas Semanais: 31.124; Receita Semanal: $600.769</a:t>
            </a:r>
          </a:p>
          <a:p>
            <a:pPr marL="228600" lvl="1" indent="-91440" algn="l">
              <a:spcBef>
                <a:spcPts val="1200"/>
              </a:spcBef>
              <a:spcAft>
                <a:spcPts val="0"/>
              </a:spcAft>
              <a:buSzPct val="100000"/>
              <a:buFont typeface="Arial"/>
              <a:buChar char="•"/>
            </a:pPr>
            <a:r>
              <a:rPr sz="1300" b="1" i="0">
                <a:solidFill>
                  <a:srgbClr val="616161"/>
                </a:solidFill>
                <a:latin typeface="Proxima Nova"/>
              </a:rPr>
              <a:t>Nail Art e Ferramentas:</a:t>
            </a:r>
            <a:r>
              <a:rPr sz="1300" b="0" i="0">
                <a:solidFill>
                  <a:srgbClr val="616161"/>
                </a:solidFill>
                <a:latin typeface="Proxima Nova"/>
              </a:rPr>
              <a:t> Vendas Anuais: 1.537.647; Receita Anual: $14.521.770; Vendas Semanais: 37.911; Receita Semanal: $358.037</a:t>
            </a:r>
          </a:p>
          <a:p>
            <a:pPr marL="228600" lvl="1" indent="-91440" algn="l">
              <a:spcBef>
                <a:spcPts val="1200"/>
              </a:spcBef>
              <a:spcAft>
                <a:spcPts val="0"/>
              </a:spcAft>
              <a:buSzPct val="100000"/>
              <a:buFont typeface="Arial"/>
              <a:buChar char="•"/>
            </a:pPr>
            <a:r>
              <a:rPr sz="1300" b="1" i="0">
                <a:solidFill>
                  <a:srgbClr val="616161"/>
                </a:solidFill>
                <a:latin typeface="Proxima Nova"/>
              </a:rPr>
              <a:t>Figuras de Ação e Brinquedos:</a:t>
            </a:r>
            <a:r>
              <a:rPr sz="1300" b="0" i="0">
                <a:solidFill>
                  <a:srgbClr val="616161"/>
                </a:solidFill>
                <a:latin typeface="Proxima Nova"/>
              </a:rPr>
              <a:t> Vendas Anuais: 1.275.114; Receita Anual: $23.062.629; Vendas Semanais: 41.355; Receita Semanal: $747.976</a:t>
            </a:r>
          </a:p>
          <a:p>
            <a:pPr marL="228600" lvl="1" indent="-91440" algn="l">
              <a:spcBef>
                <a:spcPts val="1200"/>
              </a:spcBef>
              <a:spcAft>
                <a:spcPts val="0"/>
              </a:spcAft>
              <a:buSzPct val="100000"/>
              <a:buFont typeface="Arial"/>
              <a:buChar char="•"/>
            </a:pPr>
            <a:r>
              <a:rPr sz="1300" b="1" i="0">
                <a:solidFill>
                  <a:srgbClr val="616161"/>
                </a:solidFill>
                <a:latin typeface="Proxima Nova"/>
              </a:rPr>
              <a:t>Acessórios para Relógios:</a:t>
            </a:r>
            <a:r>
              <a:rPr sz="1300" b="0" i="0">
                <a:solidFill>
                  <a:srgbClr val="616161"/>
                </a:solidFill>
                <a:latin typeface="Proxima Nova"/>
              </a:rPr>
              <a:t> Vendas Anuais: 1.487.177; Receita Anual: $8.316.236; Vendas Semanais: 41.327; Receita Semanal: $231.098</a:t>
            </a:r>
          </a:p>
          <a:p>
            <a:pPr marL="228600" lvl="1" indent="-91440" algn="l">
              <a:spcBef>
                <a:spcPts val="1200"/>
              </a:spcBef>
              <a:spcAft>
                <a:spcPts val="0"/>
              </a:spcAft>
              <a:buSzPct val="100000"/>
              <a:buFont typeface="Arial"/>
              <a:buChar char="•"/>
            </a:pPr>
            <a:r>
              <a:rPr sz="1300" b="1" i="0">
                <a:solidFill>
                  <a:srgbClr val="616161"/>
                </a:solidFill>
                <a:latin typeface="Proxima Nova"/>
              </a:rPr>
              <a:t>Ciclismo:</a:t>
            </a:r>
            <a:r>
              <a:rPr sz="1300" b="0" i="0">
                <a:solidFill>
                  <a:srgbClr val="616161"/>
                </a:solidFill>
                <a:latin typeface="Proxima Nova"/>
              </a:rPr>
              <a:t> Vendas Anuais: 1.342.329; Receita Anual: $29.342.011; Vendas Semanais: 40.280; Receita Semanal: $880.481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Insights de Mercado em 2024</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Inovação e Adaptação:</a:t>
            </a:r>
            <a:r>
              <a:rPr sz="1300" b="0" i="0">
                <a:solidFill>
                  <a:srgbClr val="616161"/>
                </a:solidFill>
                <a:latin typeface="Proxima Nova"/>
              </a:rPr>
              <a:t> A capacidade de inovar e se adaptar rapidamente às mudanças do mercado é crucial para o sucesso em 2024.</a:t>
            </a:r>
          </a:p>
          <a:p>
            <a:pPr marL="228600" lvl="1" indent="-91440" algn="l">
              <a:spcBef>
                <a:spcPts val="1200"/>
              </a:spcBef>
              <a:spcAft>
                <a:spcPts val="0"/>
              </a:spcAft>
              <a:buSzPct val="100000"/>
              <a:buFont typeface="Arial"/>
              <a:buChar char="•"/>
            </a:pPr>
            <a:r>
              <a:rPr sz="1300" b="1" i="0">
                <a:solidFill>
                  <a:srgbClr val="616161"/>
                </a:solidFill>
                <a:latin typeface="Proxima Nova"/>
              </a:rPr>
              <a:t>Sustentabilidade:</a:t>
            </a:r>
            <a:r>
              <a:rPr sz="1300" b="0" i="0">
                <a:solidFill>
                  <a:srgbClr val="616161"/>
                </a:solidFill>
                <a:latin typeface="Proxima Nova"/>
              </a:rPr>
              <a:t> Os consumidores estão cada vez mais preocupados com práticas sustentáveis e procuram produtos eco-friendly.</a:t>
            </a:r>
          </a:p>
          <a:p>
            <a:pPr marL="228600" lvl="1" indent="-91440" algn="l">
              <a:spcBef>
                <a:spcPts val="1200"/>
              </a:spcBef>
              <a:spcAft>
                <a:spcPts val="0"/>
              </a:spcAft>
              <a:buSzPct val="100000"/>
              <a:buFont typeface="Arial"/>
              <a:buChar char="•"/>
            </a:pPr>
            <a:r>
              <a:rPr sz="1300" b="1" i="0">
                <a:solidFill>
                  <a:srgbClr val="616161"/>
                </a:solidFill>
                <a:latin typeface="Proxima Nova"/>
              </a:rPr>
              <a:t>Experiência do Cliente:</a:t>
            </a:r>
            <a:r>
              <a:rPr sz="1300" b="0" i="0">
                <a:solidFill>
                  <a:srgbClr val="616161"/>
                </a:solidFill>
                <a:latin typeface="Proxima Nova"/>
              </a:rPr>
              <a:t> Melhorar a experiência do cliente através de personalização e atendimento excepcional é uma tendência crescente.</a:t>
            </a:r>
          </a:p>
          <a:p>
            <a:pPr marL="228600" lvl="1" indent="-91440" algn="l">
              <a:spcBef>
                <a:spcPts val="1200"/>
              </a:spcBef>
              <a:spcAft>
                <a:spcPts val="0"/>
              </a:spcAft>
              <a:buSzPct val="100000"/>
              <a:buFont typeface="Arial"/>
              <a:buChar char="•"/>
            </a:pPr>
            <a:r>
              <a:rPr sz="1300" b="1" i="0">
                <a:solidFill>
                  <a:srgbClr val="616161"/>
                </a:solidFill>
                <a:latin typeface="Proxima Nova"/>
              </a:rPr>
              <a:t>Digitalização:</a:t>
            </a:r>
            <a:r>
              <a:rPr sz="1300" b="0" i="0">
                <a:solidFill>
                  <a:srgbClr val="616161"/>
                </a:solidFill>
                <a:latin typeface="Proxima Nova"/>
              </a:rPr>
              <a:t> A digitalização continua a transformar indústrias, com um foco em e-commerce e soluções online.</a:t>
            </a:r>
          </a:p>
        </p:txBody>
      </p:sp>
      <p:sp>
        <p:nvSpPr>
          <p:cNvPr id="8" name="Rectangle 7"/>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4q4nrsw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amirali mirhashemian on Unsplash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Encontrando os Melhores Produtos de Dropshipping</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30093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AliExpress Encontre Produtos:</a:t>
            </a:r>
            <a:r>
              <a:rPr sz="1300" b="0" i="0">
                <a:solidFill>
                  <a:srgbClr val="616161"/>
                </a:solidFill>
                <a:latin typeface="Proxima Nova"/>
              </a:rPr>
              <a:t> Ferramenta que mostra categorias de melhor desempenho e produtos populares no mercado.</a:t>
            </a:r>
          </a:p>
          <a:p>
            <a:pPr marL="228600" lvl="1" indent="-91440" algn="l">
              <a:spcBef>
                <a:spcPts val="1200"/>
              </a:spcBef>
              <a:spcAft>
                <a:spcPts val="0"/>
              </a:spcAft>
              <a:buSzPct val="100000"/>
              <a:buFont typeface="Arial"/>
              <a:buChar char="•"/>
            </a:pPr>
            <a:r>
              <a:rPr sz="1300" b="1" i="0">
                <a:solidFill>
                  <a:srgbClr val="616161"/>
                </a:solidFill>
                <a:latin typeface="Proxima Nova"/>
              </a:rPr>
              <a:t>Mais Vendidos da Amazon:</a:t>
            </a:r>
            <a:r>
              <a:rPr sz="1300" b="0" i="0">
                <a:solidFill>
                  <a:srgbClr val="616161"/>
                </a:solidFill>
                <a:latin typeface="Proxima Nova"/>
              </a:rPr>
              <a:t> Produtos mais vendidos em cada categoria. Dropshipping direto com a Amazon é uma opção.</a:t>
            </a:r>
          </a:p>
          <a:p>
            <a:pPr marL="228600" lvl="1" indent="-91440" algn="l">
              <a:spcBef>
                <a:spcPts val="1200"/>
              </a:spcBef>
              <a:spcAft>
                <a:spcPts val="0"/>
              </a:spcAft>
              <a:buSzPct val="100000"/>
              <a:buFont typeface="Arial"/>
              <a:buChar char="•"/>
            </a:pPr>
            <a:r>
              <a:rPr sz="1300" b="1" i="0">
                <a:solidFill>
                  <a:srgbClr val="616161"/>
                </a:solidFill>
                <a:latin typeface="Proxima Nova"/>
              </a:rPr>
              <a:t>Tendências do Google:</a:t>
            </a:r>
            <a:r>
              <a:rPr sz="1300" b="0" i="0">
                <a:solidFill>
                  <a:srgbClr val="616161"/>
                </a:solidFill>
                <a:latin typeface="Proxima Nova"/>
              </a:rPr>
              <a:t> Análise da popularidade de consultas de pesquisa por país e comparação entre consultas.</a:t>
            </a:r>
          </a:p>
          <a:p>
            <a:pPr marL="228600" lvl="1" indent="-91440" algn="l">
              <a:spcBef>
                <a:spcPts val="1200"/>
              </a:spcBef>
              <a:spcAft>
                <a:spcPts val="0"/>
              </a:spcAft>
              <a:buSzPct val="100000"/>
              <a:buFont typeface="Arial"/>
              <a:buChar char="•"/>
            </a:pPr>
            <a:r>
              <a:rPr sz="1300" b="1" i="0">
                <a:solidFill>
                  <a:srgbClr val="616161"/>
                </a:solidFill>
                <a:latin typeface="Proxima Nova"/>
              </a:rPr>
              <a:t>Hashtags do TikTok:</a:t>
            </a:r>
            <a:r>
              <a:rPr sz="1300" b="0" i="0">
                <a:solidFill>
                  <a:srgbClr val="616161"/>
                </a:solidFill>
                <a:latin typeface="Proxima Nova"/>
              </a:rPr>
              <a:t> #tiktokmademebuyit para descobrir produtos divertidos e criativos em alta demanda.</a:t>
            </a:r>
          </a:p>
          <a:p>
            <a:pPr marL="228600" lvl="1" indent="-91440" algn="l">
              <a:spcBef>
                <a:spcPts val="1200"/>
              </a:spcBef>
              <a:spcAft>
                <a:spcPts val="0"/>
              </a:spcAft>
              <a:buSzPct val="100000"/>
              <a:buFont typeface="Arial"/>
              <a:buChar char="•"/>
            </a:pPr>
            <a:r>
              <a:rPr sz="1300" b="1" i="0">
                <a:solidFill>
                  <a:srgbClr val="616161"/>
                </a:solidFill>
                <a:latin typeface="Proxima Nova"/>
              </a:rPr>
              <a:t>WatchCount.com:</a:t>
            </a:r>
            <a:r>
              <a:rPr sz="1300" b="0" i="0">
                <a:solidFill>
                  <a:srgbClr val="616161"/>
                </a:solidFill>
                <a:latin typeface="Proxima Nova"/>
              </a:rPr>
              <a:t> Monitora os itens mais populares no eBay em tempo real, baseado em listas de observação.</a:t>
            </a:r>
          </a:p>
          <a:p>
            <a:pPr marL="228600" lvl="1" indent="-91440" algn="l">
              <a:spcBef>
                <a:spcPts val="1200"/>
              </a:spcBef>
              <a:spcAft>
                <a:spcPts val="0"/>
              </a:spcAft>
              <a:buSzPct val="100000"/>
              <a:buFont typeface="Arial"/>
              <a:buChar char="•"/>
            </a:pPr>
            <a:r>
              <a:rPr sz="1300" b="1" i="0">
                <a:solidFill>
                  <a:srgbClr val="616161"/>
                </a:solidFill>
                <a:latin typeface="Proxima Nova"/>
              </a:rPr>
              <a:t>Sites de Compras Sociais:</a:t>
            </a:r>
            <a:r>
              <a:rPr sz="1300" b="0" i="0">
                <a:solidFill>
                  <a:srgbClr val="616161"/>
                </a:solidFill>
                <a:latin typeface="Proxima Nova"/>
              </a:rPr>
              <a:t> Etsy e Pinterest são minas de ouro para produtos novos e interessantes baseados em sinais sociais.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AliExpress Encontre Produtos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Navegue por Categorias:</a:t>
            </a:r>
            <a:r>
              <a:rPr sz="1300" b="0" i="0">
                <a:solidFill>
                  <a:srgbClr val="616161"/>
                </a:solidFill>
                <a:latin typeface="Proxima Nova"/>
              </a:rPr>
              <a:t> Explore as categorias de melhor desempenho para identificar produtos com potencial de venda.</a:t>
            </a:r>
          </a:p>
          <a:p>
            <a:pPr marL="228600" lvl="1" indent="-91440" algn="l">
              <a:spcBef>
                <a:spcPts val="1200"/>
              </a:spcBef>
              <a:spcAft>
                <a:spcPts val="0"/>
              </a:spcAft>
              <a:buSzPct val="100000"/>
              <a:buFont typeface="Arial"/>
              <a:buChar char="•"/>
            </a:pPr>
            <a:r>
              <a:rPr sz="1300" b="1" i="0">
                <a:solidFill>
                  <a:srgbClr val="616161"/>
                </a:solidFill>
                <a:latin typeface="Proxima Nova"/>
              </a:rPr>
              <a:t>Produtos Populares:</a:t>
            </a:r>
            <a:r>
              <a:rPr sz="1300" b="0" i="0">
                <a:solidFill>
                  <a:srgbClr val="616161"/>
                </a:solidFill>
                <a:latin typeface="Proxima Nova"/>
              </a:rPr>
              <a:t> Identifique os produtos mais populares e tendências diárias para maximizar oportunidades.</a:t>
            </a:r>
          </a:p>
          <a:p>
            <a:pPr marL="228600" lvl="1" indent="-91440" algn="l">
              <a:spcBef>
                <a:spcPts val="1200"/>
              </a:spcBef>
              <a:spcAft>
                <a:spcPts val="0"/>
              </a:spcAft>
              <a:buSzPct val="100000"/>
              <a:buFont typeface="Arial"/>
              <a:buChar char="•"/>
            </a:pPr>
            <a:r>
              <a:rPr sz="1300" b="1" i="0">
                <a:solidFill>
                  <a:srgbClr val="616161"/>
                </a:solidFill>
                <a:latin typeface="Proxima Nova"/>
              </a:rPr>
              <a:t>Análise de Desempenho:</a:t>
            </a:r>
            <a:r>
              <a:rPr sz="1300" b="0" i="0">
                <a:solidFill>
                  <a:srgbClr val="616161"/>
                </a:solidFill>
                <a:latin typeface="Proxima Nova"/>
              </a:rPr>
              <a:t> Utilize dados de vendas e avaliações para escolher produtos de alta qualidade.</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Mais Vendidos da Amazon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0" name="Picture 9" descr="tmpx7lzm5bi.png"/>
          <p:cNvPicPr>
            <a:picLocks noChangeAspect="1"/>
          </p:cNvPicPr>
          <p:nvPr/>
        </p:nvPicPr>
        <p:blipFill>
          <a:blip r:embed="rId3"/>
          <a:stretch>
            <a:fillRect/>
          </a:stretch>
        </p:blipFill>
        <p:spPr>
          <a:xfrm>
            <a:off x="1422350" y="1508670"/>
            <a:ext cx="304800" cy="304800"/>
          </a:xfrm>
          <a:prstGeom prst="rect">
            <a:avLst/>
          </a:prstGeom>
        </p:spPr>
      </p:pic>
      <p:sp>
        <p:nvSpPr>
          <p:cNvPr id="11" name="TextBox 10"/>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Identifique Produtos de Sucesso</a:t>
            </a:r>
          </a:p>
          <a:p>
            <a:pPr algn="ctr">
              <a:spcAft>
                <a:spcPts val="1200"/>
              </a:spcAft>
            </a:pPr>
            <a:r>
              <a:rPr sz="1300" b="0" i="0">
                <a:solidFill>
                  <a:srgbClr val="616161"/>
                </a:solidFill>
                <a:latin typeface="Proxima Nova"/>
              </a:rPr>
              <a:t>Acompanhe os produtos mais vendidos em várias categorias para inspirar suas ofertas.</a:t>
            </a:r>
          </a:p>
        </p:txBody>
      </p:sp>
      <p:sp>
        <p:nvSpPr>
          <p:cNvPr id="12" name="Rectangle 11"/>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5" name="Picture 14" descr="tmp0emad4es.png"/>
          <p:cNvPicPr>
            <a:picLocks noChangeAspect="1"/>
          </p:cNvPicPr>
          <p:nvPr/>
        </p:nvPicPr>
        <p:blipFill>
          <a:blip r:embed="rId4"/>
          <a:stretch>
            <a:fillRect/>
          </a:stretch>
        </p:blipFill>
        <p:spPr>
          <a:xfrm>
            <a:off x="4419451" y="1508670"/>
            <a:ext cx="304800" cy="304800"/>
          </a:xfrm>
          <a:prstGeom prst="rect">
            <a:avLst/>
          </a:prstGeom>
        </p:spPr>
      </p:pic>
      <p:sp>
        <p:nvSpPr>
          <p:cNvPr id="16" name="TextBox 15"/>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Dropshipping Direto</a:t>
            </a:r>
          </a:p>
          <a:p>
            <a:pPr algn="ctr">
              <a:spcAft>
                <a:spcPts val="1200"/>
              </a:spcAft>
            </a:pPr>
            <a:r>
              <a:rPr sz="1300" b="0" i="0">
                <a:solidFill>
                  <a:srgbClr val="616161"/>
                </a:solidFill>
                <a:latin typeface="Proxima Nova"/>
              </a:rPr>
              <a:t>Considere usar a Amazon como fonte direta para produtos dropshipping.</a:t>
            </a:r>
          </a:p>
        </p:txBody>
      </p:sp>
      <p:sp>
        <p:nvSpPr>
          <p:cNvPr id="17" name="Rectangle 16"/>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TextBox 18"/>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0" name="Picture 19" descr="tmppt4olquc.png"/>
          <p:cNvPicPr>
            <a:picLocks noChangeAspect="1"/>
          </p:cNvPicPr>
          <p:nvPr/>
        </p:nvPicPr>
        <p:blipFill>
          <a:blip r:embed="rId5"/>
          <a:stretch>
            <a:fillRect/>
          </a:stretch>
        </p:blipFill>
        <p:spPr>
          <a:xfrm>
            <a:off x="7416700" y="1508670"/>
            <a:ext cx="304800" cy="304800"/>
          </a:xfrm>
          <a:prstGeom prst="rect">
            <a:avLst/>
          </a:prstGeom>
        </p:spPr>
      </p:pic>
      <p:sp>
        <p:nvSpPr>
          <p:cNvPr id="21" name="TextBox 20"/>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Comparação de Desempenho</a:t>
            </a:r>
          </a:p>
          <a:p>
            <a:pPr algn="ctr">
              <a:spcAft>
                <a:spcPts val="1200"/>
              </a:spcAft>
            </a:pPr>
            <a:r>
              <a:rPr sz="1300" b="0" i="0">
                <a:solidFill>
                  <a:srgbClr val="616161"/>
                </a:solidFill>
                <a:latin typeface="Proxima Nova"/>
              </a:rPr>
              <a:t>Analise o desempenho de produtos similares para determinar potencial de vendas.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Tendências do Google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Popularidade de Consultas:</a:t>
            </a:r>
            <a:r>
              <a:rPr sz="1300" b="0" i="0">
                <a:solidFill>
                  <a:srgbClr val="616161"/>
                </a:solidFill>
                <a:latin typeface="Proxima Nova"/>
              </a:rPr>
              <a:t> Use o Google Trends para analisar a popularidade de diferentes consultas de pesquisa.</a:t>
            </a:r>
          </a:p>
          <a:p>
            <a:pPr marL="228600" lvl="1" indent="-91440" algn="l">
              <a:spcBef>
                <a:spcPts val="1200"/>
              </a:spcBef>
              <a:spcAft>
                <a:spcPts val="0"/>
              </a:spcAft>
              <a:buSzPct val="100000"/>
              <a:buFont typeface="Arial"/>
              <a:buChar char="•"/>
            </a:pPr>
            <a:r>
              <a:rPr sz="1300" b="1" i="0">
                <a:solidFill>
                  <a:srgbClr val="616161"/>
                </a:solidFill>
                <a:latin typeface="Proxima Nova"/>
              </a:rPr>
              <a:t>Comparação de Termos:</a:t>
            </a:r>
            <a:r>
              <a:rPr sz="1300" b="0" i="0">
                <a:solidFill>
                  <a:srgbClr val="616161"/>
                </a:solidFill>
                <a:latin typeface="Proxima Nova"/>
              </a:rPr>
              <a:t> Compare termos de pesquisa para descobrir quais produtos têm mais potencial de crescimento.</a:t>
            </a:r>
          </a:p>
          <a:p>
            <a:pPr marL="228600" lvl="1" indent="-91440" algn="l">
              <a:spcBef>
                <a:spcPts val="1200"/>
              </a:spcBef>
              <a:spcAft>
                <a:spcPts val="0"/>
              </a:spcAft>
              <a:buSzPct val="100000"/>
              <a:buFont typeface="Arial"/>
              <a:buChar char="•"/>
            </a:pPr>
            <a:r>
              <a:rPr sz="1300" b="1" i="0">
                <a:solidFill>
                  <a:srgbClr val="616161"/>
                </a:solidFill>
                <a:latin typeface="Proxima Nova"/>
              </a:rPr>
              <a:t>Tendências Regionais:</a:t>
            </a:r>
            <a:r>
              <a:rPr sz="1300" b="0" i="0">
                <a:solidFill>
                  <a:srgbClr val="616161"/>
                </a:solidFill>
                <a:latin typeface="Proxima Nova"/>
              </a:rPr>
              <a:t> Identifique como as tendências variam entre diferentes regiões e adapte suas estratégias.</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O que Torna um Produto de Dropshipping Bom?</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 Preço Perfeito:</a:t>
            </a:r>
            <a:r>
              <a:rPr sz="1300" b="0" i="0">
                <a:solidFill>
                  <a:srgbClr val="616161"/>
                </a:solidFill>
                <a:latin typeface="Proxima Nova"/>
              </a:rPr>
              <a:t> Produtos na faixa de US$ 50 a US$ 200 maximizam a receita sem exigir suporte extensivo de pré-venda.</a:t>
            </a:r>
          </a:p>
          <a:p>
            <a:pPr marL="228600" lvl="1" indent="-91440" algn="l">
              <a:spcBef>
                <a:spcPts val="1200"/>
              </a:spcBef>
              <a:spcAft>
                <a:spcPts val="0"/>
              </a:spcAft>
              <a:buSzPct val="100000"/>
              <a:buFont typeface="Arial"/>
              <a:buChar char="•"/>
            </a:pPr>
            <a:r>
              <a:rPr sz="1300" b="1" i="0">
                <a:solidFill>
                  <a:srgbClr val="616161"/>
                </a:solidFill>
                <a:latin typeface="Proxima Nova"/>
              </a:rPr>
              <a:t>Preços do MAP:</a:t>
            </a:r>
            <a:r>
              <a:rPr sz="1300" b="0" i="0">
                <a:solidFill>
                  <a:srgbClr val="616161"/>
                </a:solidFill>
                <a:latin typeface="Proxima Nova"/>
              </a:rPr>
              <a:t> Produtos com preço mínimo anunciado ajudam a evitar guerras de preços e protegem margens de lucro.</a:t>
            </a:r>
          </a:p>
          <a:p>
            <a:pPr marL="228600" lvl="1" indent="-91440" algn="l">
              <a:spcBef>
                <a:spcPts val="1200"/>
              </a:spcBef>
              <a:spcAft>
                <a:spcPts val="0"/>
              </a:spcAft>
              <a:buSzPct val="100000"/>
              <a:buFont typeface="Arial"/>
              <a:buChar char="•"/>
            </a:pPr>
            <a:r>
              <a:rPr sz="1300" b="1" i="0">
                <a:solidFill>
                  <a:srgbClr val="616161"/>
                </a:solidFill>
                <a:latin typeface="Proxima Nova"/>
              </a:rPr>
              <a:t>Potencial de Marketing:</a:t>
            </a:r>
            <a:r>
              <a:rPr sz="1300" b="0" i="0">
                <a:solidFill>
                  <a:srgbClr val="616161"/>
                </a:solidFill>
                <a:latin typeface="Proxima Nova"/>
              </a:rPr>
              <a:t> Planeje estratégias de marketing antes do lançamento, como artigos, ofertas grátis e engajamento com comunidades.</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Pesquisa de Mercado</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Artigos e Análises Descritivas:</a:t>
            </a:r>
            <a:r>
              <a:rPr sz="1300" b="0" i="0">
                <a:solidFill>
                  <a:srgbClr val="616161"/>
                </a:solidFill>
                <a:latin typeface="Proxima Nova"/>
              </a:rPr>
              <a:t> Escreva artigos e análises para explorar o mercado e identificar oportunidades.</a:t>
            </a:r>
          </a:p>
          <a:p>
            <a:pPr marL="228600" lvl="1" indent="-91440" algn="l">
              <a:spcBef>
                <a:spcPts val="1200"/>
              </a:spcBef>
              <a:spcAft>
                <a:spcPts val="0"/>
              </a:spcAft>
              <a:buSzPct val="100000"/>
              <a:buFont typeface="Arial"/>
              <a:buChar char="•"/>
            </a:pPr>
            <a:r>
              <a:rPr sz="1300" b="1" i="0">
                <a:solidFill>
                  <a:srgbClr val="616161"/>
                </a:solidFill>
                <a:latin typeface="Proxima Nova"/>
              </a:rPr>
              <a:t>Google Trends:</a:t>
            </a:r>
            <a:r>
              <a:rPr sz="1300" b="0" i="0">
                <a:solidFill>
                  <a:srgbClr val="616161"/>
                </a:solidFill>
                <a:latin typeface="Proxima Nova"/>
              </a:rPr>
              <a:t> Utilize o Google Trends para analisar a popularidade e as tendências de pesquisa.</a:t>
            </a:r>
          </a:p>
          <a:p>
            <a:pPr marL="228600" lvl="1" indent="-91440" algn="l">
              <a:spcBef>
                <a:spcPts val="1200"/>
              </a:spcBef>
              <a:spcAft>
                <a:spcPts val="0"/>
              </a:spcAft>
              <a:buSzPct val="100000"/>
              <a:buFont typeface="Arial"/>
              <a:buChar char="•"/>
            </a:pPr>
            <a:r>
              <a:rPr sz="1300" b="1" i="0">
                <a:solidFill>
                  <a:srgbClr val="616161"/>
                </a:solidFill>
                <a:latin typeface="Proxima Nova"/>
              </a:rPr>
              <a:t>Análises Shopify:</a:t>
            </a:r>
            <a:r>
              <a:rPr sz="1300" b="0" i="0">
                <a:solidFill>
                  <a:srgbClr val="616161"/>
                </a:solidFill>
                <a:latin typeface="Proxima Nova"/>
              </a:rPr>
              <a:t> Explore dados do Shopify para entender comportamentos de compra e identificar produtos em alta.</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Margens e Acessórios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Acessórios Adicionais:</a:t>
            </a:r>
            <a:r>
              <a:rPr sz="1300" b="0" i="0">
                <a:solidFill>
                  <a:srgbClr val="616161"/>
                </a:solidFill>
                <a:latin typeface="Proxima Nova"/>
              </a:rPr>
              <a:t> Itens de preço mais baixo, como capas para smartphones, oferecem margens mais altas.</a:t>
            </a:r>
          </a:p>
          <a:p>
            <a:pPr marL="228600" lvl="1" indent="-91440" algn="l">
              <a:spcBef>
                <a:spcPts val="1200"/>
              </a:spcBef>
              <a:spcAft>
                <a:spcPts val="0"/>
              </a:spcAft>
              <a:buSzPct val="100000"/>
              <a:buFont typeface="Arial"/>
              <a:buChar char="•"/>
            </a:pPr>
            <a:r>
              <a:rPr sz="1300" b="1" i="0">
                <a:solidFill>
                  <a:srgbClr val="616161"/>
                </a:solidFill>
                <a:latin typeface="Proxima Nova"/>
              </a:rPr>
              <a:t>Baixa Rotatividade:</a:t>
            </a:r>
            <a:r>
              <a:rPr sz="1300" b="0" i="0">
                <a:solidFill>
                  <a:srgbClr val="616161"/>
                </a:solidFill>
                <a:latin typeface="Proxima Nova"/>
              </a:rPr>
              <a:t> Produtos com menor frequência de atualização ajudam a manter o site relevante por mais tempo.</a:t>
            </a:r>
          </a:p>
          <a:p>
            <a:pPr marL="228600" lvl="1" indent="-91440" algn="l">
              <a:spcBef>
                <a:spcPts val="1200"/>
              </a:spcBef>
              <a:spcAft>
                <a:spcPts val="0"/>
              </a:spcAft>
              <a:buSzPct val="100000"/>
              <a:buFont typeface="Arial"/>
              <a:buChar char="•"/>
            </a:pPr>
            <a:r>
              <a:rPr sz="1300" b="1" i="0">
                <a:solidFill>
                  <a:srgbClr val="616161"/>
                </a:solidFill>
                <a:latin typeface="Proxima Nova"/>
              </a:rPr>
              <a:t>Menor é Ideal:</a:t>
            </a:r>
            <a:r>
              <a:rPr sz="1300" b="0" i="0">
                <a:solidFill>
                  <a:srgbClr val="616161"/>
                </a:solidFill>
                <a:latin typeface="Proxima Nova"/>
              </a:rPr>
              <a:t> Itens menores são mais fáceis e baratos de enviar, alinhando-se com expectativas de frete grátis.</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Difícil de Encontrar Localmente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Vantagem Competitiva:</a:t>
            </a:r>
            <a:r>
              <a:rPr sz="1300" b="0" i="0">
                <a:solidFill>
                  <a:srgbClr val="616161"/>
                </a:solidFill>
                <a:latin typeface="Proxima Nova"/>
              </a:rPr>
              <a:t> Ofereça produtos que não são facilmente encontrados em lojas locais para aumentar suas chances de sucesso.</a:t>
            </a:r>
          </a:p>
          <a:p>
            <a:pPr marL="228600" lvl="1" indent="-91440" algn="l">
              <a:spcBef>
                <a:spcPts val="1200"/>
              </a:spcBef>
              <a:spcAft>
                <a:spcPts val="0"/>
              </a:spcAft>
              <a:buSzPct val="100000"/>
              <a:buFont typeface="Arial"/>
              <a:buChar char="•"/>
            </a:pPr>
            <a:r>
              <a:rPr sz="1300" b="1" i="0">
                <a:solidFill>
                  <a:srgbClr val="616161"/>
                </a:solidFill>
                <a:latin typeface="Proxima Nova"/>
              </a:rPr>
              <a:t>Produtos de Nível Niche:</a:t>
            </a:r>
            <a:r>
              <a:rPr sz="1300" b="0" i="0">
                <a:solidFill>
                  <a:srgbClr val="616161"/>
                </a:solidFill>
                <a:latin typeface="Proxima Nova"/>
              </a:rPr>
              <a:t> Produtos específicos, como fantasias de cavaleiro medieval, podem capturar mercados não atendidos.</a:t>
            </a:r>
          </a:p>
          <a:p>
            <a:pPr marL="228600" lvl="1" indent="-91440" algn="l">
              <a:spcBef>
                <a:spcPts val="1200"/>
              </a:spcBef>
              <a:spcAft>
                <a:spcPts val="0"/>
              </a:spcAft>
              <a:buSzPct val="100000"/>
              <a:buFont typeface="Arial"/>
              <a:buChar char="•"/>
            </a:pPr>
            <a:r>
              <a:rPr sz="1300" b="1" i="0">
                <a:solidFill>
                  <a:srgbClr val="616161"/>
                </a:solidFill>
                <a:latin typeface="Proxima Nova"/>
              </a:rPr>
              <a:t>Teste e Iteração:</a:t>
            </a:r>
            <a:r>
              <a:rPr sz="1300" b="0" i="0">
                <a:solidFill>
                  <a:srgbClr val="616161"/>
                </a:solidFill>
                <a:latin typeface="Proxima Nova"/>
              </a:rPr>
              <a:t> Experimente com produtos de nicho e ajuste suas ofertas com base em feedback e desempenho.</a:t>
            </a:r>
          </a:p>
        </p:txBody>
      </p:sp>
      <p:sp>
        <p:nvSpPr>
          <p:cNvPr id="8" name="Rectangle 7"/>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25zgncz.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Igor Miske on Unsplash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Produtos de Dropshipping Mais Pesquisados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31620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Vestuário e Calçado:</a:t>
            </a:r>
            <a:r>
              <a:rPr sz="1000" b="0" i="0">
                <a:solidFill>
                  <a:srgbClr val="616161"/>
                </a:solidFill>
                <a:latin typeface="Proxima Nova"/>
              </a:rPr>
              <a:t> Alta demanda por camisetas, meias de ioga, agasalhos, sandálias, e mais.</a:t>
            </a:r>
          </a:p>
          <a:p>
            <a:pPr marL="228600" lvl="1" indent="-91440" algn="l">
              <a:spcBef>
                <a:spcPts val="1200"/>
              </a:spcBef>
              <a:spcAft>
                <a:spcPts val="0"/>
              </a:spcAft>
              <a:buSzPct val="100000"/>
              <a:buFont typeface="Arial"/>
              <a:buChar char="•"/>
            </a:pPr>
            <a:r>
              <a:rPr sz="1000" b="1" i="0">
                <a:solidFill>
                  <a:srgbClr val="616161"/>
                </a:solidFill>
                <a:latin typeface="Proxima Nova"/>
              </a:rPr>
              <a:t>Beleza e Cuidados Pessoais:</a:t>
            </a:r>
            <a:r>
              <a:rPr sz="1000" b="0" i="0">
                <a:solidFill>
                  <a:srgbClr val="616161"/>
                </a:solidFill>
                <a:latin typeface="Proxima Nova"/>
              </a:rPr>
              <a:t> Máscaras faciais, rolos faciais, protetores solares, e produtos inovadores.</a:t>
            </a:r>
          </a:p>
          <a:p>
            <a:pPr marL="228600" lvl="1" indent="-91440" algn="l">
              <a:spcBef>
                <a:spcPts val="1200"/>
              </a:spcBef>
              <a:spcAft>
                <a:spcPts val="0"/>
              </a:spcAft>
              <a:buSzPct val="100000"/>
              <a:buFont typeface="Arial"/>
              <a:buChar char="•"/>
            </a:pPr>
            <a:r>
              <a:rPr sz="1000" b="1" i="0">
                <a:solidFill>
                  <a:srgbClr val="616161"/>
                </a:solidFill>
                <a:latin typeface="Proxima Nova"/>
              </a:rPr>
              <a:t>Cozinha e Sala de Jantar:</a:t>
            </a:r>
            <a:r>
              <a:rPr sz="1000" b="0" i="0">
                <a:solidFill>
                  <a:srgbClr val="616161"/>
                </a:solidFill>
                <a:latin typeface="Proxima Nova"/>
              </a:rPr>
              <a:t> Fritadeiras de ar, chaleiras elétricas, liquidificadores portáteis, e itens convenientes.</a:t>
            </a:r>
          </a:p>
          <a:p>
            <a:pPr marL="228600" lvl="1" indent="-91440" algn="l">
              <a:spcBef>
                <a:spcPts val="1200"/>
              </a:spcBef>
              <a:spcAft>
                <a:spcPts val="0"/>
              </a:spcAft>
              <a:buSzPct val="100000"/>
              <a:buFont typeface="Arial"/>
              <a:buChar char="•"/>
            </a:pPr>
            <a:r>
              <a:rPr sz="1000" b="1" i="0">
                <a:solidFill>
                  <a:srgbClr val="616161"/>
                </a:solidFill>
                <a:latin typeface="Proxima Nova"/>
              </a:rPr>
              <a:t>Bebê:</a:t>
            </a:r>
            <a:r>
              <a:rPr sz="1000" b="0" i="0">
                <a:solidFill>
                  <a:srgbClr val="616161"/>
                </a:solidFill>
                <a:latin typeface="Proxima Nova"/>
              </a:rPr>
              <a:t> Roupas orgânicas, brinquedos de dentição, termômetros sem toque, e segurança.</a:t>
            </a:r>
          </a:p>
          <a:p>
            <a:pPr marL="228600" lvl="1" indent="-91440" algn="l">
              <a:spcBef>
                <a:spcPts val="1200"/>
              </a:spcBef>
              <a:spcAft>
                <a:spcPts val="0"/>
              </a:spcAft>
              <a:buSzPct val="100000"/>
              <a:buFont typeface="Arial"/>
              <a:buChar char="•"/>
            </a:pPr>
            <a:r>
              <a:rPr sz="1000" b="1" i="0">
                <a:solidFill>
                  <a:srgbClr val="616161"/>
                </a:solidFill>
                <a:latin typeface="Proxima Nova"/>
              </a:rPr>
              <a:t>Artigos para Animais de Estimação:</a:t>
            </a:r>
            <a:r>
              <a:rPr sz="1000" b="0" i="0">
                <a:solidFill>
                  <a:srgbClr val="616161"/>
                </a:solidFill>
                <a:latin typeface="Proxima Nova"/>
              </a:rPr>
              <a:t> Trelas, sacos para cocô, brinquedos, e personalização.</a:t>
            </a:r>
          </a:p>
          <a:p>
            <a:pPr marL="228600" lvl="1" indent="-91440" algn="l">
              <a:spcBef>
                <a:spcPts val="1200"/>
              </a:spcBef>
              <a:spcAft>
                <a:spcPts val="0"/>
              </a:spcAft>
              <a:buSzPct val="100000"/>
              <a:buFont typeface="Arial"/>
              <a:buChar char="•"/>
            </a:pPr>
            <a:r>
              <a:rPr sz="1000" b="1" i="0">
                <a:solidFill>
                  <a:srgbClr val="616161"/>
                </a:solidFill>
                <a:latin typeface="Proxima Nova"/>
              </a:rPr>
              <a:t>Interiores de Casa:</a:t>
            </a:r>
            <a:r>
              <a:rPr sz="1000" b="0" i="0">
                <a:solidFill>
                  <a:srgbClr val="616161"/>
                </a:solidFill>
                <a:latin typeface="Proxima Nova"/>
              </a:rPr>
              <a:t> Lençóis de linho, cortinas blackout, vaporizadores de roupas, e conforto.</a:t>
            </a:r>
          </a:p>
          <a:p>
            <a:pPr marL="228600" lvl="1" indent="-91440" algn="l">
              <a:spcBef>
                <a:spcPts val="1200"/>
              </a:spcBef>
              <a:spcAft>
                <a:spcPts val="0"/>
              </a:spcAft>
              <a:buSzPct val="100000"/>
              <a:buFont typeface="Arial"/>
              <a:buChar char="•"/>
            </a:pPr>
            <a:r>
              <a:rPr sz="1000" b="1" i="0">
                <a:solidFill>
                  <a:srgbClr val="616161"/>
                </a:solidFill>
                <a:latin typeface="Proxima Nova"/>
              </a:rPr>
              <a:t>Produtos de Escritório:</a:t>
            </a:r>
            <a:r>
              <a:rPr sz="1000" b="0" i="0">
                <a:solidFill>
                  <a:srgbClr val="616161"/>
                </a:solidFill>
                <a:latin typeface="Proxima Nova"/>
              </a:rPr>
              <a:t> Papéis, blocos de notas, canetas, e organização.</a:t>
            </a:r>
          </a:p>
          <a:p>
            <a:pPr marL="228600" lvl="1" indent="-91440" algn="l">
              <a:spcBef>
                <a:spcPts val="1200"/>
              </a:spcBef>
              <a:spcAft>
                <a:spcPts val="0"/>
              </a:spcAft>
              <a:buSzPct val="100000"/>
              <a:buFont typeface="Arial"/>
              <a:buChar char="•"/>
            </a:pPr>
            <a:r>
              <a:rPr sz="1000" b="1" i="0">
                <a:solidFill>
                  <a:srgbClr val="616161"/>
                </a:solidFill>
                <a:latin typeface="Proxima Nova"/>
              </a:rPr>
              <a:t>Ferramentas e Melhorias para a Casa:</a:t>
            </a:r>
            <a:r>
              <a:rPr sz="1000" b="0" i="0">
                <a:solidFill>
                  <a:srgbClr val="616161"/>
                </a:solidFill>
                <a:latin typeface="Proxima Nova"/>
              </a:rPr>
              <a:t> Plugues inteligentes, sensores, e inovação DIY.</a:t>
            </a:r>
          </a:p>
          <a:p>
            <a:pPr marL="228600" lvl="1" indent="-91440" algn="l">
              <a:spcBef>
                <a:spcPts val="1200"/>
              </a:spcBef>
              <a:spcAft>
                <a:spcPts val="0"/>
              </a:spcAft>
              <a:buSzPct val="100000"/>
              <a:buFont typeface="Arial"/>
              <a:buChar char="•"/>
            </a:pPr>
            <a:r>
              <a:rPr sz="1000" b="1" i="0">
                <a:solidFill>
                  <a:srgbClr val="616161"/>
                </a:solidFill>
                <a:latin typeface="Proxima Nova"/>
              </a:rPr>
              <a:t>Acessórios para Telefone:</a:t>
            </a:r>
            <a:r>
              <a:rPr sz="1000" b="0" i="0">
                <a:solidFill>
                  <a:srgbClr val="616161"/>
                </a:solidFill>
                <a:latin typeface="Proxima Nova"/>
              </a:rPr>
              <a:t> Carregadores, luzes de anel, adaptadores, e tecnologia.</a:t>
            </a:r>
          </a:p>
          <a:p>
            <a:pPr marL="228600" lvl="1" indent="-91440" algn="l">
              <a:spcBef>
                <a:spcPts val="1200"/>
              </a:spcBef>
              <a:spcAft>
                <a:spcPts val="0"/>
              </a:spcAft>
              <a:buSzPct val="100000"/>
              <a:buFont typeface="Arial"/>
              <a:buChar char="•"/>
            </a:pPr>
            <a:r>
              <a:rPr sz="1000" b="1" i="0">
                <a:solidFill>
                  <a:srgbClr val="616161"/>
                </a:solidFill>
                <a:latin typeface="Proxima Nova"/>
              </a:rPr>
              <a:t>Acessórios para Carros:</a:t>
            </a:r>
            <a:r>
              <a:rPr sz="1000" b="0" i="0">
                <a:solidFill>
                  <a:srgbClr val="616161"/>
                </a:solidFill>
                <a:latin typeface="Proxima Nova"/>
              </a:rPr>
              <a:t> Protetores solares, aspiradores, e eficiência.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Vestuário e Calçado</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296673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96673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96673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Valor de Mercado:</a:t>
            </a:r>
            <a:r>
              <a:rPr sz="1000" b="0" i="0">
                <a:solidFill>
                  <a:srgbClr val="616161"/>
                </a:solidFill>
                <a:latin typeface="Proxima Nova"/>
              </a:rPr>
              <a:t> Vendas avaliadas em US$ 1,7 trilhão globalmente, com previsão de atingir US$ 2 trilhões até 2028.</a:t>
            </a:r>
          </a:p>
          <a:p>
            <a:pPr marL="228600" lvl="1" indent="-91440" algn="l">
              <a:spcBef>
                <a:spcPts val="1200"/>
              </a:spcBef>
              <a:spcAft>
                <a:spcPts val="0"/>
              </a:spcAft>
              <a:buSzPct val="100000"/>
              <a:buFont typeface="Arial"/>
              <a:buChar char="•"/>
            </a:pPr>
            <a:r>
              <a:rPr sz="1000" b="1" i="0">
                <a:solidFill>
                  <a:srgbClr val="616161"/>
                </a:solidFill>
                <a:latin typeface="Proxima Nova"/>
              </a:rPr>
              <a:t>Segmentação de Nicho:</a:t>
            </a:r>
            <a:r>
              <a:rPr sz="1000" b="0" i="0">
                <a:solidFill>
                  <a:srgbClr val="616161"/>
                </a:solidFill>
                <a:latin typeface="Proxima Nova"/>
              </a:rPr>
              <a:t> Divida em moda masculina, feminina, acessórios ou bolsas.</a:t>
            </a:r>
          </a:p>
          <a:p>
            <a:pPr marL="228600" lvl="1" indent="-91440" algn="l">
              <a:spcBef>
                <a:spcPts val="1200"/>
              </a:spcBef>
              <a:spcAft>
                <a:spcPts val="0"/>
              </a:spcAft>
              <a:buSzPct val="100000"/>
              <a:buFont typeface="Arial"/>
              <a:buChar char="•"/>
            </a:pPr>
            <a:r>
              <a:rPr sz="1000" b="1" i="0">
                <a:solidFill>
                  <a:srgbClr val="616161"/>
                </a:solidFill>
                <a:latin typeface="Proxima Nova"/>
              </a:rPr>
              <a:t>Estratégias de Venda:</a:t>
            </a:r>
            <a:r>
              <a:rPr sz="1000" b="0" i="0">
                <a:solidFill>
                  <a:srgbClr val="616161"/>
                </a:solidFill>
                <a:latin typeface="Proxima Nova"/>
              </a:rPr>
              <a:t> Trabalhe com influenciadores e explore tendências sazonais para maximizar o alcance.</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Camisetas essenciais de manga curta - Meias de ioga - Agasalhos - Sandálias - Sapatos aquáticos - Kimonos com estampa floral - Shorts de corrida de secagem rápida - Sutiãs sem aro - Shorts cargo - Mocassins - Regatas - Polos de golfe - Calções de banho - Vestidos de verão - Leggings - Balaclava - Camisas de flanela - Maiôs de uma peça - Roupa de lazer - Capris - Camisetas clássicas de jersey</a:t>
            </a:r>
          </a:p>
        </p:txBody>
      </p:sp>
      <p:sp>
        <p:nvSpPr>
          <p:cNvPr id="8" name="Rectangle 7"/>
          <p:cNvSpPr/>
          <p:nvPr/>
        </p:nvSpPr>
        <p:spPr>
          <a:xfrm>
            <a:off x="4724400" y="1508670"/>
            <a:ext cx="4190999" cy="296673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n2awqtr7.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Kai Pilger on Unsplash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Beleza e Cuidados Pessoais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4755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Valor de Mercado:</a:t>
            </a:r>
            <a:r>
              <a:rPr sz="1000" b="0" i="0">
                <a:solidFill>
                  <a:srgbClr val="616161"/>
                </a:solidFill>
                <a:latin typeface="Proxima Nova"/>
              </a:rPr>
              <a:t> Avaliado em US$ 758,4 bilhões até 2025, com foco crescente em produtos naturais.</a:t>
            </a:r>
          </a:p>
          <a:p>
            <a:pPr marL="228600" lvl="1" indent="-91440" algn="l">
              <a:spcBef>
                <a:spcPts val="1200"/>
              </a:spcBef>
              <a:spcAft>
                <a:spcPts val="0"/>
              </a:spcAft>
              <a:buSzPct val="100000"/>
              <a:buFont typeface="Arial"/>
              <a:buChar char="•"/>
            </a:pPr>
            <a:r>
              <a:rPr sz="1000" b="1" i="0">
                <a:solidFill>
                  <a:srgbClr val="616161"/>
                </a:solidFill>
                <a:latin typeface="Proxima Nova"/>
              </a:rPr>
              <a:t>Categorias Emergentes:</a:t>
            </a:r>
            <a:r>
              <a:rPr sz="1000" b="0" i="0">
                <a:solidFill>
                  <a:srgbClr val="616161"/>
                </a:solidFill>
                <a:latin typeface="Proxima Nova"/>
              </a:rPr>
              <a:t> 1. Produtos naturais para cuidados com a pele 2. Produtos para cuidados com os cabelos</a:t>
            </a:r>
          </a:p>
          <a:p>
            <a:pPr marL="228600" lvl="1" indent="-91440" algn="l">
              <a:spcBef>
                <a:spcPts val="1200"/>
              </a:spcBef>
              <a:spcAft>
                <a:spcPts val="0"/>
              </a:spcAft>
              <a:buSzPct val="100000"/>
              <a:buFont typeface="Arial"/>
              <a:buChar char="•"/>
            </a:pPr>
            <a:r>
              <a:rPr sz="1000" b="1" i="0">
                <a:solidFill>
                  <a:srgbClr val="616161"/>
                </a:solidFill>
                <a:latin typeface="Proxima Nova"/>
              </a:rPr>
              <a:t>Sustentabilidade:</a:t>
            </a:r>
            <a:r>
              <a:rPr sz="1000" b="0" i="0">
                <a:solidFill>
                  <a:srgbClr val="616161"/>
                </a:solidFill>
                <a:latin typeface="Proxima Nova"/>
              </a:rPr>
              <a:t> A demanda por cosméticos veganos e orgânicos está em ascensão, refletindo a conscientização ambiental dos consumidores.</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Máscaras faciais de LED - Rolo facial - Lenços umedecidos demaquilantes faciais - Rímel sem crueldade - Manchas de espinhas - Protetor solar - Óleo para cuidados com a pele - Lápis delineador - Loção hidratante facial - Gel hidratante para os olhos - Kits de cuidados pessoais masculinos - Sabonete líquido - Kits de manicure press-on - Esponja bucha - Garrafas de viagem - Vitaminas e suplementos - Pincéis de base - Encrespadores de cabelo - Redes de cabelo</a:t>
            </a:r>
          </a:p>
        </p:txBody>
      </p:sp>
      <p:sp>
        <p:nvSpPr>
          <p:cNvPr id="8" name="Rectangle 7"/>
          <p:cNvSpPr/>
          <p:nvPr/>
        </p:nvSpPr>
        <p:spPr>
          <a:xfrm>
            <a:off x="4724400" y="1508670"/>
            <a:ext cx="4190999"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cib8uo7x.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Emma Tsui on Unsplash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Cozinha e Sala de Jantar</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280630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80630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80630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Crescimento do Mercado:</a:t>
            </a:r>
            <a:r>
              <a:rPr sz="1000" b="0" i="0">
                <a:solidFill>
                  <a:srgbClr val="616161"/>
                </a:solidFill>
                <a:latin typeface="Proxima Nova"/>
              </a:rPr>
              <a:t> Aumento constante nas buscas por produtos de cozinha devido ao aumento do tempo em casa.</a:t>
            </a:r>
          </a:p>
          <a:p>
            <a:pPr marL="228600" lvl="1" indent="-91440" algn="l">
              <a:spcBef>
                <a:spcPts val="1200"/>
              </a:spcBef>
              <a:spcAft>
                <a:spcPts val="0"/>
              </a:spcAft>
              <a:buSzPct val="100000"/>
              <a:buFont typeface="Arial"/>
              <a:buChar char="•"/>
            </a:pPr>
            <a:r>
              <a:rPr sz="1000" b="1" i="0">
                <a:solidFill>
                  <a:srgbClr val="616161"/>
                </a:solidFill>
                <a:latin typeface="Proxima Nova"/>
              </a:rPr>
              <a:t>Mudanças no Comportamento do Consumidor:</a:t>
            </a:r>
            <a:r>
              <a:rPr sz="1000" b="0" i="0">
                <a:solidFill>
                  <a:srgbClr val="616161"/>
                </a:solidFill>
                <a:latin typeface="Proxima Nova"/>
              </a:rPr>
              <a:t> Alta probabilidade de compras anuais de utensílios e gadgets de cozinha.</a:t>
            </a:r>
          </a:p>
          <a:p>
            <a:pPr marL="228600" lvl="1" indent="-91440" algn="l">
              <a:spcBef>
                <a:spcPts val="1200"/>
              </a:spcBef>
              <a:spcAft>
                <a:spcPts val="0"/>
              </a:spcAft>
              <a:buSzPct val="100000"/>
              <a:buFont typeface="Arial"/>
              <a:buChar char="•"/>
            </a:pPr>
            <a:r>
              <a:rPr sz="1000" b="1" i="0">
                <a:solidFill>
                  <a:srgbClr val="616161"/>
                </a:solidFill>
                <a:latin typeface="Proxima Nova"/>
              </a:rPr>
              <a:t>Produtos em Alta:</a:t>
            </a:r>
            <a:r>
              <a:rPr sz="1000" b="0" i="0">
                <a:solidFill>
                  <a:srgbClr val="616161"/>
                </a:solidFill>
                <a:latin typeface="Proxima Nova"/>
              </a:rPr>
              <a:t> Liquidificadores portáteis e chaleiras elétricas são produtos vencedores nesta categoria.</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Canecas térmicas - Fritadeiras de ar - Chaleiras elétricas - Liquidificadores portáteis - Cápsulas de café - Misturadores de café com leite - Chá de hortelã - Balança de cozinha elétrica - Pratos de papel compostáveis - Filtros de água - Copos de aço inoxidável - Garrafas de água reutilizáveis - Utensílios de silicone - Organizadores e armazenamento de cozinha - Garrafas agitadoras para shakes de proteína - Lancheiras infantis estilo bento à prova de vazamentos</a:t>
            </a:r>
          </a:p>
        </p:txBody>
      </p:sp>
      <p:sp>
        <p:nvSpPr>
          <p:cNvPr id="8" name="Rectangle 7"/>
          <p:cNvSpPr/>
          <p:nvPr/>
        </p:nvSpPr>
        <p:spPr>
          <a:xfrm>
            <a:off x="4724400" y="1508670"/>
            <a:ext cx="4190999" cy="280630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760ow9t5.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Edgar Castrejon on Unsplash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Produtos para Bebê</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29604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9604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96048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Crescimento do Mercado:</a:t>
            </a:r>
            <a:r>
              <a:rPr sz="1000" b="0" i="0">
                <a:solidFill>
                  <a:srgbClr val="616161"/>
                </a:solidFill>
                <a:latin typeface="Proxima Nova"/>
              </a:rPr>
              <a:t> O mercado global deve crescer de US$ 240 bilhões em 2024 para US$ 419 bilhões até 2032.</a:t>
            </a:r>
          </a:p>
          <a:p>
            <a:pPr marL="228600" lvl="1" indent="-91440" algn="l">
              <a:spcBef>
                <a:spcPts val="1200"/>
              </a:spcBef>
              <a:spcAft>
                <a:spcPts val="0"/>
              </a:spcAft>
              <a:buSzPct val="100000"/>
              <a:buFont typeface="Arial"/>
              <a:buChar char="•"/>
            </a:pPr>
            <a:r>
              <a:rPr sz="1000" b="1" i="0">
                <a:solidFill>
                  <a:srgbClr val="616161"/>
                </a:solidFill>
                <a:latin typeface="Proxima Nova"/>
              </a:rPr>
              <a:t>Seleção Cuidadosa:</a:t>
            </a:r>
            <a:r>
              <a:rPr sz="1000" b="0" i="0">
                <a:solidFill>
                  <a:srgbClr val="616161"/>
                </a:solidFill>
                <a:latin typeface="Proxima Nova"/>
              </a:rPr>
              <a:t> Consumidores estão cada vez mais cautelosos ao escolher produtos para bebês, priorizando segurança e qualidade.</a:t>
            </a:r>
          </a:p>
          <a:p>
            <a:pPr marL="228600" lvl="1" indent="-91440" algn="l">
              <a:spcBef>
                <a:spcPts val="1200"/>
              </a:spcBef>
              <a:spcAft>
                <a:spcPts val="0"/>
              </a:spcAft>
              <a:buSzPct val="100000"/>
              <a:buFont typeface="Arial"/>
              <a:buChar char="•"/>
            </a:pPr>
            <a:r>
              <a:rPr sz="1000" b="1" i="0">
                <a:solidFill>
                  <a:srgbClr val="616161"/>
                </a:solidFill>
                <a:latin typeface="Proxima Nova"/>
              </a:rPr>
              <a:t>Construção de Confiança:</a:t>
            </a:r>
            <a:r>
              <a:rPr sz="1000" b="0" i="0">
                <a:solidFill>
                  <a:srgbClr val="616161"/>
                </a:solidFill>
                <a:latin typeface="Proxima Nova"/>
              </a:rPr>
              <a:t> É essencial construir uma marca confiável para ganhar a confiança dos clientes.</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Roupas orgânicas para bebês - Brinquedos de dentição - Lenços umedecidos hipoalergênicos para fraldas de bebê - Lenços umedecidos à base de água - Fraldas - Fãs de carrinhos de bebê - Multiplicador de hidratação - Termômetro de testa sem toque - Escovas de esponja para garrafas - Brinquedos de mastigar para bebês - Sacos para armazenar leite materno - Máquinas de ruído branco - Pomada cicatrizante para bebês - Assentos elevatórios - Mamadeiras</a:t>
            </a:r>
          </a:p>
        </p:txBody>
      </p:sp>
      <p:sp>
        <p:nvSpPr>
          <p:cNvPr id="8" name="Rectangle 7"/>
          <p:cNvSpPr/>
          <p:nvPr/>
        </p:nvSpPr>
        <p:spPr>
          <a:xfrm>
            <a:off x="4724400" y="1508670"/>
            <a:ext cx="4190999" cy="29604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_r145pkv.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Gigin Krishnan on Unsplash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Artigos para Animais de Estimação</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323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Crescimento do Mercado:</a:t>
            </a:r>
            <a:r>
              <a:rPr sz="1000" b="0" i="0">
                <a:solidFill>
                  <a:srgbClr val="616161"/>
                </a:solidFill>
                <a:latin typeface="Proxima Nova"/>
              </a:rPr>
              <a:t> Demanda atinge um pico de sete anos com US$ 150 bilhões em vendas projetadas para 2024.</a:t>
            </a:r>
          </a:p>
          <a:p>
            <a:pPr marL="228600" lvl="1" indent="-91440" algn="l">
              <a:spcBef>
                <a:spcPts val="1200"/>
              </a:spcBef>
              <a:spcAft>
                <a:spcPts val="0"/>
              </a:spcAft>
              <a:buSzPct val="100000"/>
              <a:buFont typeface="Arial"/>
              <a:buChar char="•"/>
            </a:pPr>
            <a:r>
              <a:rPr sz="1000" b="1" i="0">
                <a:solidFill>
                  <a:srgbClr val="616161"/>
                </a:solidFill>
                <a:latin typeface="Proxima Nova"/>
              </a:rPr>
              <a:t>Diversidade de Produtos:</a:t>
            </a:r>
            <a:r>
              <a:rPr sz="1000" b="0" i="0">
                <a:solidFill>
                  <a:srgbClr val="616161"/>
                </a:solidFill>
                <a:latin typeface="Proxima Nova"/>
              </a:rPr>
              <a:t> Inclui roupas, tigelas de comida, coleiras, transportadoras e guloseimas multifuncionais e elegantes.</a:t>
            </a:r>
          </a:p>
          <a:p>
            <a:pPr marL="228600" lvl="1" indent="-91440" algn="l">
              <a:spcBef>
                <a:spcPts val="1200"/>
              </a:spcBef>
              <a:spcAft>
                <a:spcPts val="0"/>
              </a:spcAft>
              <a:buSzPct val="100000"/>
              <a:buFont typeface="Arial"/>
              <a:buChar char="•"/>
            </a:pPr>
            <a:r>
              <a:rPr sz="1000" b="1" i="0">
                <a:solidFill>
                  <a:srgbClr val="616161"/>
                </a:solidFill>
                <a:latin typeface="Proxima Nova"/>
              </a:rPr>
              <a:t>Fidelização de Clientes:</a:t>
            </a:r>
            <a:r>
              <a:rPr sz="1000" b="0" i="0">
                <a:solidFill>
                  <a:srgbClr val="616161"/>
                </a:solidFill>
                <a:latin typeface="Proxima Nova"/>
              </a:rPr>
              <a:t> Oportunidade de ganhar clientes recorrentes através de produtos essenciais e acessórios.</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Trelas de corda - Sacos para cocô à prova de vazamento - Almofadas de xixi - Areia para gatos - Espetinhos de couro cru - Eliminador de manchas - Suplementos para animais de estimação - Guloseimas - Eliminador de odores - Brinquedos para cães - Caixas de transporte para cães - Removedores de pelos - Arreios - Tigelas para cães de alimentação lenta - Mastigáveis ​​probióticos</a:t>
            </a:r>
          </a:p>
        </p:txBody>
      </p:sp>
      <p:sp>
        <p:nvSpPr>
          <p:cNvPr id="8" name="Rectangle 7"/>
          <p:cNvSpPr/>
          <p:nvPr/>
        </p:nvSpPr>
        <p:spPr>
          <a:xfrm>
            <a:off x="4724400" y="1508670"/>
            <a:ext cx="4190999" cy="31323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qsosy8ua.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Oliver on Unsplash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Interiores de Casa</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616161"/>
                </a:solidFill>
                <a:latin typeface="Proxima Nova"/>
              </a:defRPr>
            </a:pPr>
            <a:endParaRPr/>
          </a:p>
        </p:txBody>
      </p:sp>
      <p:sp>
        <p:nvSpPr>
          <p:cNvPr id="5" name="Rectangle 4"/>
          <p:cNvSpPr/>
          <p:nvPr/>
        </p:nvSpPr>
        <p:spPr>
          <a:xfrm>
            <a:off x="228600" y="1508670"/>
            <a:ext cx="8686800"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4800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100" b="1" i="0">
                <a:solidFill>
                  <a:srgbClr val="616161"/>
                </a:solidFill>
                <a:latin typeface="Proxima Nova"/>
              </a:rPr>
              <a:t>Crescimento do Mercado:</a:t>
            </a:r>
            <a:r>
              <a:rPr sz="1100" b="0" i="0">
                <a:solidFill>
                  <a:srgbClr val="616161"/>
                </a:solidFill>
                <a:latin typeface="Proxima Nova"/>
              </a:rPr>
              <a:t> Gastos com interiores, decoração e mobiliário devem atingir US$ 949 bilhões até 2032.</a:t>
            </a:r>
          </a:p>
          <a:p>
            <a:pPr marL="228600" lvl="1" indent="-91440" algn="l">
              <a:spcBef>
                <a:spcPts val="1200"/>
              </a:spcBef>
              <a:spcAft>
                <a:spcPts val="0"/>
              </a:spcAft>
              <a:buSzPct val="100000"/>
              <a:buFont typeface="Arial"/>
              <a:buChar char="•"/>
            </a:pPr>
            <a:r>
              <a:rPr sz="1100" b="1" i="0">
                <a:solidFill>
                  <a:srgbClr val="616161"/>
                </a:solidFill>
                <a:latin typeface="Proxima Nova"/>
              </a:rPr>
              <a:t>Vantagem Competitiva:</a:t>
            </a:r>
            <a:r>
              <a:rPr sz="1100" b="0" i="0">
                <a:solidFill>
                  <a:srgbClr val="616161"/>
                </a:solidFill>
                <a:latin typeface="Proxima Nova"/>
              </a:rPr>
              <a:t> Pequenos varejistas online têm vantagem ao vender produtos de alta commodity como fronhas.</a:t>
            </a:r>
          </a:p>
          <a:p>
            <a:pPr marL="228600" lvl="1" indent="-91440" algn="l">
              <a:spcBef>
                <a:spcPts val="1200"/>
              </a:spcBef>
              <a:spcAft>
                <a:spcPts val="0"/>
              </a:spcAft>
              <a:buSzPct val="100000"/>
              <a:buFont typeface="Arial"/>
              <a:buChar char="•"/>
            </a:pPr>
            <a:r>
              <a:rPr sz="1100" b="1" i="0">
                <a:solidFill>
                  <a:srgbClr val="616161"/>
                </a:solidFill>
                <a:latin typeface="Proxima Nova"/>
              </a:rPr>
              <a:t>Marketing de Nicho:</a:t>
            </a:r>
            <a:r>
              <a:rPr sz="1100" b="0" i="0">
                <a:solidFill>
                  <a:srgbClr val="616161"/>
                </a:solidFill>
                <a:latin typeface="Proxima Nova"/>
              </a:rPr>
              <a:t> Itens amplamente disponíveis, mas com preferências únicas dos consumidores, são perfeitos para marketing de nicho.</a:t>
            </a:r>
          </a:p>
          <a:p>
            <a:pPr marL="228600" lvl="1" indent="-91440" algn="l">
              <a:spcBef>
                <a:spcPts val="1200"/>
              </a:spcBef>
              <a:spcAft>
                <a:spcPts val="0"/>
              </a:spcAft>
              <a:buSzPct val="100000"/>
              <a:buFont typeface="Arial"/>
              <a:buChar char="•"/>
            </a:pPr>
            <a:r>
              <a:rPr sz="1100" b="1" i="0">
                <a:solidFill>
                  <a:srgbClr val="616161"/>
                </a:solidFill>
                <a:latin typeface="Proxima Nova"/>
              </a:rPr>
              <a:t>Principais Produtos de Dropshipping:</a:t>
            </a:r>
            <a:r>
              <a:rPr sz="1100" b="0" i="0">
                <a:solidFill>
                  <a:srgbClr val="616161"/>
                </a:solidFill>
                <a:latin typeface="Proxima Nova"/>
              </a:rPr>
              <a:t> - Lençóis de linho - Lençóis de microfibra - Almofadas - Cortinas blackout - Cabides antiderrapantes - Vaporizador de roupas portátil - Fronhas de cetim - Cestos de roupa suja - Molduras - Decoração de natal - Tecidos artesanais faça você mesmo - Tapetes - Vasos de cerâmica - Forros de cortina de chuveiro</a:t>
            </a:r>
          </a:p>
        </p:txBody>
      </p:sp>
      <p:sp>
        <p:nvSpPr>
          <p:cNvPr id="8" name="Rectangle 7"/>
          <p:cNvSpPr/>
          <p:nvPr/>
        </p:nvSpPr>
        <p:spPr>
          <a:xfrm>
            <a:off x="47244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07wy9qws.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Sidekix Media on Unsplash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Produtos de Escritório</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28875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8875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8875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Tamanho do Mercado:</a:t>
            </a:r>
            <a:r>
              <a:rPr sz="1000" b="0" i="0">
                <a:solidFill>
                  <a:srgbClr val="616161"/>
                </a:solidFill>
                <a:latin typeface="Proxima Nova"/>
              </a:rPr>
              <a:t> O mercado de produtos de escritório é avaliado em US$ 18 bilhões, com uma ampla gama de produtos pequenos e leves.</a:t>
            </a:r>
          </a:p>
          <a:p>
            <a:pPr marL="228600" lvl="1" indent="-91440" algn="l">
              <a:spcBef>
                <a:spcPts val="1200"/>
              </a:spcBef>
              <a:spcAft>
                <a:spcPts val="0"/>
              </a:spcAft>
              <a:buSzPct val="100000"/>
              <a:buFont typeface="Arial"/>
              <a:buChar char="•"/>
            </a:pPr>
            <a:r>
              <a:rPr sz="1000" b="1" i="0">
                <a:solidFill>
                  <a:srgbClr val="616161"/>
                </a:solidFill>
                <a:latin typeface="Proxima Nova"/>
              </a:rPr>
              <a:t>Oportunidades de Dropshipping:</a:t>
            </a:r>
            <a:r>
              <a:rPr sz="1000" b="0" i="0">
                <a:solidFill>
                  <a:srgbClr val="616161"/>
                </a:solidFill>
                <a:latin typeface="Proxima Nova"/>
              </a:rPr>
              <a:t> Produtos como canetas, blocos de notas e marcadores de quadro branco são essenciais e frequentemente comprados em grandes quantidades.</a:t>
            </a:r>
          </a:p>
          <a:p>
            <a:pPr marL="228600" lvl="1" indent="-91440" algn="l">
              <a:spcBef>
                <a:spcPts val="1200"/>
              </a:spcBef>
              <a:spcAft>
                <a:spcPts val="0"/>
              </a:spcAft>
              <a:buSzPct val="100000"/>
              <a:buFont typeface="Arial"/>
              <a:buChar char="•"/>
            </a:pPr>
            <a:r>
              <a:rPr sz="1000" b="1" i="0">
                <a:solidFill>
                  <a:srgbClr val="616161"/>
                </a:solidFill>
                <a:latin typeface="Proxima Nova"/>
              </a:rPr>
              <a:t>Agrupamento de Produtos:</a:t>
            </a:r>
            <a:r>
              <a:rPr sz="1000" b="0" i="0">
                <a:solidFill>
                  <a:srgbClr val="616161"/>
                </a:solidFill>
                <a:latin typeface="Proxima Nova"/>
              </a:rPr>
              <a:t> Oferecer pacotes de produtos pode aumentar as vendas, especialmente durante a volta às aulas.</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Papel para impressora - Blocos de notas - Fita de embalagem resistente - Cartuchos de tinta - Pastas de arquivo - Canetas de gel - Plástico bolha - Lápis mecânicos - Almofadas de couro para mesa - Grampeadores - Caixas de mudança - Mouse pads ergonômicos - Marcadores de quadro branco</a:t>
            </a:r>
          </a:p>
        </p:txBody>
      </p:sp>
      <p:sp>
        <p:nvSpPr>
          <p:cNvPr id="8" name="Rectangle 7"/>
          <p:cNvSpPr/>
          <p:nvPr/>
        </p:nvSpPr>
        <p:spPr>
          <a:xfrm>
            <a:off x="4724400" y="1508670"/>
            <a:ext cx="4190999" cy="28875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vdeecwx.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Tim Gouw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Desenvolvimento de APIs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27196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4190999" cy="27196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0" name="Picture 9" descr="tmppnk3jn46.png"/>
          <p:cNvPicPr>
            <a:picLocks noChangeAspect="1"/>
          </p:cNvPicPr>
          <p:nvPr/>
        </p:nvPicPr>
        <p:blipFill>
          <a:blip r:embed="rId3"/>
          <a:stretch>
            <a:fillRect/>
          </a:stretch>
        </p:blipFill>
        <p:spPr>
          <a:xfrm>
            <a:off x="2171700" y="1508670"/>
            <a:ext cx="304800" cy="304800"/>
          </a:xfrm>
          <a:prstGeom prst="rect">
            <a:avLst/>
          </a:prstGeom>
        </p:spPr>
      </p:pic>
      <p:sp>
        <p:nvSpPr>
          <p:cNvPr id="11" name="TextBox 10"/>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Campos de API</a:t>
            </a:r>
          </a:p>
          <a:p>
            <a:pPr algn="ctr">
              <a:spcAft>
                <a:spcPts val="1200"/>
              </a:spcAft>
            </a:pPr>
            <a:r>
              <a:rPr sz="1300" b="0" i="0">
                <a:solidFill>
                  <a:srgbClr val="616161"/>
                </a:solidFill>
                <a:latin typeface="Proxima Nova"/>
              </a:rPr>
              <a:t>Título, posição de ranking, imagem do produto, link, estrelas (1-5), preço e categoria.</a:t>
            </a:r>
          </a:p>
        </p:txBody>
      </p:sp>
      <p:sp>
        <p:nvSpPr>
          <p:cNvPr id="12" name="Rectangle 11"/>
          <p:cNvSpPr/>
          <p:nvPr/>
        </p:nvSpPr>
        <p:spPr>
          <a:xfrm>
            <a:off x="4724400" y="1508670"/>
            <a:ext cx="4190999" cy="27196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5" name="Picture 14" descr="tmpokesn4c1.png"/>
          <p:cNvPicPr>
            <a:picLocks noChangeAspect="1"/>
          </p:cNvPicPr>
          <p:nvPr/>
        </p:nvPicPr>
        <p:blipFill>
          <a:blip r:embed="rId4"/>
          <a:stretch>
            <a:fillRect/>
          </a:stretch>
        </p:blipFill>
        <p:spPr>
          <a:xfrm>
            <a:off x="6667500" y="1508670"/>
            <a:ext cx="304800" cy="304800"/>
          </a:xfrm>
          <a:prstGeom prst="rect">
            <a:avLst/>
          </a:prstGeom>
        </p:spPr>
      </p:pic>
      <p:sp>
        <p:nvSpPr>
          <p:cNvPr id="16" name="TextBox 15"/>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Categorias Incluídas</a:t>
            </a:r>
          </a:p>
          <a:p>
            <a:pPr algn="ctr">
              <a:spcAft>
                <a:spcPts val="1200"/>
              </a:spcAft>
            </a:pPr>
            <a:r>
              <a:rPr sz="1300" b="0" i="0">
                <a:solidFill>
                  <a:srgbClr val="616161"/>
                </a:solidFill>
                <a:latin typeface="Proxima Nova"/>
              </a:rPr>
              <a:t>- Amazon Renewed - Amazon-apparaten &amp; accessoires - Auto &amp; motor - Babyproducten - Beauty - Boeken - Cadeaubonnen - Elektronica - Films &amp; tv - Games - Gezondheid &amp; persoonlijke verzorging - Kantoorproducten - Kindle Store - Kleding, schoenen &amp; sieraden - Klussen &amp; gereedschap - Knutselen - Levensmiddelen - Muziek - Muziekinstrumenten - Software - Speelgoed &amp; spellen - Sport &amp; outdoor - Tuin, terras &amp; gazon - Wonen &amp; keuken - Zakelijk, industrie &amp; wetenschap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Ferramentas e Melhorias para a Casa</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11467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1467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1467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Tendências do Mercado:</a:t>
            </a:r>
            <a:r>
              <a:rPr sz="1000" b="0" i="0">
                <a:solidFill>
                  <a:srgbClr val="616161"/>
                </a:solidFill>
                <a:latin typeface="Proxima Nova"/>
              </a:rPr>
              <a:t> Com o aumento do tempo em casa, cresce a busca por melhorias domésticas e produtos multifuncionais.</a:t>
            </a:r>
          </a:p>
          <a:p>
            <a:pPr marL="228600" lvl="1" indent="-91440" algn="l">
              <a:spcBef>
                <a:spcPts val="1200"/>
              </a:spcBef>
              <a:spcAft>
                <a:spcPts val="0"/>
              </a:spcAft>
              <a:buSzPct val="100000"/>
              <a:buFont typeface="Arial"/>
              <a:buChar char="•"/>
            </a:pPr>
            <a:r>
              <a:rPr sz="1000" b="1" i="0">
                <a:solidFill>
                  <a:srgbClr val="616161"/>
                </a:solidFill>
                <a:latin typeface="Proxima Nova"/>
              </a:rPr>
              <a:t>Produtos Populares:</a:t>
            </a:r>
            <a:r>
              <a:rPr sz="1000" b="0" i="0">
                <a:solidFill>
                  <a:srgbClr val="616161"/>
                </a:solidFill>
                <a:latin typeface="Proxima Nova"/>
              </a:rPr>
              <a:t> Ferramentas que combinam funcionalidade e estética são altamente procuradas.</a:t>
            </a:r>
          </a:p>
          <a:p>
            <a:pPr marL="228600" lvl="1" indent="-91440" algn="l">
              <a:spcBef>
                <a:spcPts val="1200"/>
              </a:spcBef>
              <a:spcAft>
                <a:spcPts val="0"/>
              </a:spcAft>
              <a:buSzPct val="100000"/>
              <a:buFont typeface="Arial"/>
              <a:buChar char="•"/>
            </a:pPr>
            <a:r>
              <a:rPr sz="1000" b="1" i="0">
                <a:solidFill>
                  <a:srgbClr val="616161"/>
                </a:solidFill>
                <a:latin typeface="Proxima Nova"/>
              </a:rPr>
              <a:t>Estratégias de Venda:</a:t>
            </a:r>
            <a:r>
              <a:rPr sz="1000" b="0" i="0">
                <a:solidFill>
                  <a:srgbClr val="616161"/>
                </a:solidFill>
                <a:latin typeface="Proxima Nova"/>
              </a:rPr>
              <a:t> Demonstrações de produtos em redes sociais podem atrair mais clientes, mostrando funcionalidade e usabilidade.</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de Dropshipping:</a:t>
            </a:r>
            <a:r>
              <a:rPr sz="1000" b="0" i="0">
                <a:solidFill>
                  <a:srgbClr val="616161"/>
                </a:solidFill>
                <a:latin typeface="Proxima Nova"/>
              </a:rPr>
              <a:t> - Plugues inteligentes para exterior - Campainhas de vídeo - Sensores de movimento - Portas de tela magnética - Cabos de extensão - Prateleiras - Armazenamento de sapatos - Luzes de guarda-chuva de pátio - Cadeiras de jardim - Equipamento de acampamento - Purificadores de ar - Escova de perfuração e esfregão elétrico - Protetores de drenagem de silicone - Escada dobrável - Luzes solares para exterior</a:t>
            </a:r>
          </a:p>
        </p:txBody>
      </p:sp>
      <p:sp>
        <p:nvSpPr>
          <p:cNvPr id="8" name="Rectangle 7"/>
          <p:cNvSpPr/>
          <p:nvPr/>
        </p:nvSpPr>
        <p:spPr>
          <a:xfrm>
            <a:off x="4724400" y="1508670"/>
            <a:ext cx="4190999" cy="311467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87_wmiqc.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Louis Hansel on Unsplash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Acessórios para Telefone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616161"/>
                </a:solidFill>
                <a:latin typeface="Proxima Nova"/>
              </a:defRPr>
            </a:pPr>
            <a:endParaRPr/>
          </a:p>
        </p:txBody>
      </p:sp>
      <p:sp>
        <p:nvSpPr>
          <p:cNvPr id="5" name="Rectangle 4"/>
          <p:cNvSpPr/>
          <p:nvPr/>
        </p:nvSpPr>
        <p:spPr>
          <a:xfrm>
            <a:off x="228600" y="1508670"/>
            <a:ext cx="8686800" cy="312717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2717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27176"/>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100" b="1" i="0">
                <a:solidFill>
                  <a:srgbClr val="616161"/>
                </a:solidFill>
                <a:latin typeface="Proxima Nova"/>
              </a:rPr>
              <a:t>Tendências de Mercado:</a:t>
            </a:r>
            <a:r>
              <a:rPr sz="1100" b="0" i="0">
                <a:solidFill>
                  <a:srgbClr val="616161"/>
                </a:solidFill>
                <a:latin typeface="Proxima Nova"/>
              </a:rPr>
              <a:t> A demanda por acessórios para telefone mantém uma tendência estável, com picos nos meses de inverno.</a:t>
            </a:r>
          </a:p>
          <a:p>
            <a:pPr marL="228600" lvl="1" indent="-91440" algn="l">
              <a:spcBef>
                <a:spcPts val="1200"/>
              </a:spcBef>
              <a:spcAft>
                <a:spcPts val="0"/>
              </a:spcAft>
              <a:buSzPct val="100000"/>
              <a:buFont typeface="Arial"/>
              <a:buChar char="•"/>
            </a:pPr>
            <a:r>
              <a:rPr sz="1100" b="1" i="0">
                <a:solidFill>
                  <a:srgbClr val="616161"/>
                </a:solidFill>
                <a:latin typeface="Proxima Nova"/>
              </a:rPr>
              <a:t>Oportunidades de Pacotes:</a:t>
            </a:r>
            <a:r>
              <a:rPr sz="1100" b="0" i="0">
                <a:solidFill>
                  <a:srgbClr val="616161"/>
                </a:solidFill>
                <a:latin typeface="Proxima Nova"/>
              </a:rPr>
              <a:t> Vender pacotes de acessórios pode atrair clientes em busca de conveniência e rapidez.</a:t>
            </a:r>
          </a:p>
          <a:p>
            <a:pPr marL="228600" lvl="1" indent="-91440" algn="l">
              <a:spcBef>
                <a:spcPts val="1200"/>
              </a:spcBef>
              <a:spcAft>
                <a:spcPts val="0"/>
              </a:spcAft>
              <a:buSzPct val="100000"/>
              <a:buFont typeface="Arial"/>
              <a:buChar char="•"/>
            </a:pPr>
            <a:r>
              <a:rPr sz="1100" b="1" i="0">
                <a:solidFill>
                  <a:srgbClr val="616161"/>
                </a:solidFill>
                <a:latin typeface="Proxima Nova"/>
              </a:rPr>
              <a:t>Exclusividade e Personalização:</a:t>
            </a:r>
            <a:r>
              <a:rPr sz="1100" b="0" i="0">
                <a:solidFill>
                  <a:srgbClr val="616161"/>
                </a:solidFill>
                <a:latin typeface="Proxima Nova"/>
              </a:rPr>
              <a:t> Usar impressão sob demanda para criar designs exclusivos pode aumentar a atratividade.</a:t>
            </a:r>
          </a:p>
          <a:p>
            <a:pPr marL="228600" lvl="1" indent="-91440" algn="l">
              <a:spcBef>
                <a:spcPts val="1200"/>
              </a:spcBef>
              <a:spcAft>
                <a:spcPts val="0"/>
              </a:spcAft>
              <a:buSzPct val="100000"/>
              <a:buFont typeface="Arial"/>
              <a:buChar char="•"/>
            </a:pPr>
            <a:r>
              <a:rPr sz="1100" b="1" i="0">
                <a:solidFill>
                  <a:srgbClr val="616161"/>
                </a:solidFill>
                <a:latin typeface="Proxima Nova"/>
              </a:rPr>
              <a:t>Principais Produtos de Dropshipping:</a:t>
            </a:r>
            <a:r>
              <a:rPr sz="1100" b="0" i="0">
                <a:solidFill>
                  <a:srgbClr val="616161"/>
                </a:solidFill>
                <a:latin typeface="Proxima Nova"/>
              </a:rPr>
              <a:t> - Luzes de anel - Adaptadores de energia USB-C - Protetores de tela - Caixas estanques - Casos personalizados - Carregadores portáteis - Alças para telefone - Carregadores de carro - Suportes para telefone - Paus de selfie - Estações de carregamento sem fio</a:t>
            </a:r>
          </a:p>
        </p:txBody>
      </p:sp>
      <p:sp>
        <p:nvSpPr>
          <p:cNvPr id="8" name="Rectangle 7"/>
          <p:cNvSpPr/>
          <p:nvPr/>
        </p:nvSpPr>
        <p:spPr>
          <a:xfrm>
            <a:off x="4724400" y="1508670"/>
            <a:ext cx="4190999" cy="312717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6yfdcefx.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Sung Jin Cho on Unsplash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Acessórios para Carros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100" b="0" i="0">
                <a:solidFill>
                  <a:srgbClr val="616161"/>
                </a:solidFill>
                <a:latin typeface="Proxima Nova"/>
              </a:defRPr>
            </a:pPr>
            <a:endParaRPr/>
          </a:p>
        </p:txBody>
      </p:sp>
      <p:sp>
        <p:nvSpPr>
          <p:cNvPr id="5" name="Rectangle 4"/>
          <p:cNvSpPr/>
          <p:nvPr/>
        </p:nvSpPr>
        <p:spPr>
          <a:xfrm>
            <a:off x="228600" y="1508670"/>
            <a:ext cx="8686800"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48000"/>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100" b="1" i="0">
                <a:solidFill>
                  <a:srgbClr val="616161"/>
                </a:solidFill>
                <a:latin typeface="Proxima Nova"/>
              </a:rPr>
              <a:t>Crescimento do Mercado:</a:t>
            </a:r>
            <a:r>
              <a:rPr sz="1100" b="0" i="0">
                <a:solidFill>
                  <a:srgbClr val="616161"/>
                </a:solidFill>
                <a:latin typeface="Proxima Nova"/>
              </a:rPr>
              <a:t> O mercado global de acessórios para carros deve alcançar US$ 1,9 trilhão até 2028.</a:t>
            </a:r>
          </a:p>
          <a:p>
            <a:pPr marL="228600" lvl="1" indent="-91440" algn="l">
              <a:spcBef>
                <a:spcPts val="1200"/>
              </a:spcBef>
              <a:spcAft>
                <a:spcPts val="0"/>
              </a:spcAft>
              <a:buSzPct val="100000"/>
              <a:buFont typeface="Arial"/>
              <a:buChar char="•"/>
            </a:pPr>
            <a:r>
              <a:rPr sz="1100" b="1" i="0">
                <a:solidFill>
                  <a:srgbClr val="616161"/>
                </a:solidFill>
                <a:latin typeface="Proxima Nova"/>
              </a:rPr>
              <a:t>Importância das Avaliações:</a:t>
            </a:r>
            <a:r>
              <a:rPr sz="1100" b="0" i="0">
                <a:solidFill>
                  <a:srgbClr val="616161"/>
                </a:solidFill>
                <a:latin typeface="Proxima Nova"/>
              </a:rPr>
              <a:t> Adicione avaliações de produtos para aumentar a confiança dos consumidores e garantir a qualidade percebida.</a:t>
            </a:r>
          </a:p>
          <a:p>
            <a:pPr marL="228600" lvl="1" indent="-91440" algn="l">
              <a:spcBef>
                <a:spcPts val="1200"/>
              </a:spcBef>
              <a:spcAft>
                <a:spcPts val="0"/>
              </a:spcAft>
              <a:buSzPct val="100000"/>
              <a:buFont typeface="Arial"/>
              <a:buChar char="•"/>
            </a:pPr>
            <a:r>
              <a:rPr sz="1100" b="1" i="0">
                <a:solidFill>
                  <a:srgbClr val="616161"/>
                </a:solidFill>
                <a:latin typeface="Proxima Nova"/>
              </a:rPr>
              <a:t>Oportunidades de Dropshipping:</a:t>
            </a:r>
            <a:r>
              <a:rPr sz="1100" b="0" i="0">
                <a:solidFill>
                  <a:srgbClr val="616161"/>
                </a:solidFill>
                <a:latin typeface="Proxima Nova"/>
              </a:rPr>
              <a:t> Oferecer uma variedade de produtos essenciais para carros pode atender a várias necessidades do consumidor.</a:t>
            </a:r>
          </a:p>
          <a:p>
            <a:pPr marL="228600" lvl="1" indent="-91440" algn="l">
              <a:spcBef>
                <a:spcPts val="1200"/>
              </a:spcBef>
              <a:spcAft>
                <a:spcPts val="0"/>
              </a:spcAft>
              <a:buSzPct val="100000"/>
              <a:buFont typeface="Arial"/>
              <a:buChar char="•"/>
            </a:pPr>
            <a:r>
              <a:rPr sz="1100" b="1" i="0">
                <a:solidFill>
                  <a:srgbClr val="616161"/>
                </a:solidFill>
                <a:latin typeface="Proxima Nova"/>
              </a:rPr>
              <a:t>Principais Produtos de Dropshipping:</a:t>
            </a:r>
            <a:r>
              <a:rPr sz="1100" b="0" i="0">
                <a:solidFill>
                  <a:srgbClr val="616161"/>
                </a:solidFill>
                <a:latin typeface="Proxima Nova"/>
              </a:rPr>
              <a:t> - Protetores solares para para-brisas - Aspiradores portáteis - Palhetas de limpador de para-brisas - Géis de limpeza - Panos de limpeza de microfibra - Persianas de janela - Tapetes de chão - Suportes de dispositivos - Latas de lixo para carros - Condicionador de couro - Capas para volante</a:t>
            </a:r>
          </a:p>
        </p:txBody>
      </p:sp>
      <p:sp>
        <p:nvSpPr>
          <p:cNvPr id="8" name="Rectangle 7"/>
          <p:cNvSpPr/>
          <p:nvPr/>
        </p:nvSpPr>
        <p:spPr>
          <a:xfrm>
            <a:off x="47244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y7ad7uth.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Maxime Renard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Próximos Desenvolvimentos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2658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0" name="Picture 9" descr="tmpbjb4cg6u.png"/>
          <p:cNvPicPr>
            <a:picLocks noChangeAspect="1"/>
          </p:cNvPicPr>
          <p:nvPr/>
        </p:nvPicPr>
        <p:blipFill>
          <a:blip r:embed="rId3"/>
          <a:stretch>
            <a:fillRect/>
          </a:stretch>
        </p:blipFill>
        <p:spPr>
          <a:xfrm>
            <a:off x="2171700" y="1508670"/>
            <a:ext cx="304800" cy="304800"/>
          </a:xfrm>
          <a:prstGeom prst="rect">
            <a:avLst/>
          </a:prstGeom>
        </p:spPr>
      </p:pic>
      <p:sp>
        <p:nvSpPr>
          <p:cNvPr id="11" name="TextBox 10"/>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Integração com Bol.com</a:t>
            </a:r>
          </a:p>
          <a:p>
            <a:pPr algn="ctr">
              <a:spcAft>
                <a:spcPts val="1200"/>
              </a:spcAft>
            </a:pPr>
            <a:r>
              <a:rPr sz="1300" b="0" i="0">
                <a:solidFill>
                  <a:srgbClr val="616161"/>
                </a:solidFill>
                <a:latin typeface="Proxima Nova"/>
              </a:rPr>
              <a:t>Desenvolver API para buscar produtos e termos no famoso site de e-commerce holandês Bol.com.</a:t>
            </a:r>
          </a:p>
        </p:txBody>
      </p:sp>
      <p:sp>
        <p:nvSpPr>
          <p:cNvPr id="12" name="Rectangle 11"/>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5" name="Picture 14" descr="tmpb9r_a51i.png"/>
          <p:cNvPicPr>
            <a:picLocks noChangeAspect="1"/>
          </p:cNvPicPr>
          <p:nvPr/>
        </p:nvPicPr>
        <p:blipFill>
          <a:blip r:embed="rId4"/>
          <a:stretch>
            <a:fillRect/>
          </a:stretch>
        </p:blipFill>
        <p:spPr>
          <a:xfrm>
            <a:off x="6667500" y="1508670"/>
            <a:ext cx="304800" cy="304800"/>
          </a:xfrm>
          <a:prstGeom prst="rect">
            <a:avLst/>
          </a:prstGeom>
        </p:spPr>
      </p:pic>
      <p:sp>
        <p:nvSpPr>
          <p:cNvPr id="16" name="TextBox 15"/>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Google Trends</a:t>
            </a:r>
          </a:p>
          <a:p>
            <a:pPr algn="ctr">
              <a:spcAft>
                <a:spcPts val="1200"/>
              </a:spcAft>
            </a:pPr>
            <a:r>
              <a:rPr sz="1300" b="0" i="0">
                <a:solidFill>
                  <a:srgbClr val="616161"/>
                </a:solidFill>
                <a:latin typeface="Proxima Nova"/>
              </a:rPr>
              <a:t>API para acessar histórico e tendências na Holanda, ligando a popularidade dos produtos.</a:t>
            </a:r>
          </a:p>
        </p:txBody>
      </p:sp>
      <p:sp>
        <p:nvSpPr>
          <p:cNvPr id="17" name="Rectangle 16"/>
          <p:cNvSpPr/>
          <p:nvPr/>
        </p:nvSpPr>
        <p:spPr>
          <a:xfrm>
            <a:off x="2286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TextBox 18"/>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0" name="Picture 19" descr="tmp3_20jcsv.png"/>
          <p:cNvPicPr>
            <a:picLocks noChangeAspect="1"/>
          </p:cNvPicPr>
          <p:nvPr/>
        </p:nvPicPr>
        <p:blipFill>
          <a:blip r:embed="rId5"/>
          <a:stretch>
            <a:fillRect/>
          </a:stretch>
        </p:blipFill>
        <p:spPr>
          <a:xfrm>
            <a:off x="2171700" y="2887712"/>
            <a:ext cx="304800" cy="304800"/>
          </a:xfrm>
          <a:prstGeom prst="rect">
            <a:avLst/>
          </a:prstGeom>
        </p:spPr>
      </p:pic>
      <p:sp>
        <p:nvSpPr>
          <p:cNvPr id="21" name="TextBox 20"/>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Vinculação de Dados</a:t>
            </a:r>
          </a:p>
          <a:p>
            <a:pPr algn="ctr">
              <a:spcAft>
                <a:spcPts val="1200"/>
              </a:spcAft>
            </a:pPr>
            <a:r>
              <a:rPr sz="1300" b="0" i="0">
                <a:solidFill>
                  <a:srgbClr val="616161"/>
                </a:solidFill>
                <a:latin typeface="Proxima Nova"/>
              </a:rPr>
              <a:t>Conectar dados da Amazon com Google Trends e Bol.com para insights aprofundados.</a:t>
            </a:r>
          </a:p>
        </p:txBody>
      </p:sp>
      <p:sp>
        <p:nvSpPr>
          <p:cNvPr id="22" name="Rectangle 21"/>
          <p:cNvSpPr/>
          <p:nvPr/>
        </p:nvSpPr>
        <p:spPr>
          <a:xfrm>
            <a:off x="47244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TextBox 23"/>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5" name="Picture 24" descr="tmpapebil2i.png"/>
          <p:cNvPicPr>
            <a:picLocks noChangeAspect="1"/>
          </p:cNvPicPr>
          <p:nvPr/>
        </p:nvPicPr>
        <p:blipFill>
          <a:blip r:embed="rId6"/>
          <a:stretch>
            <a:fillRect/>
          </a:stretch>
        </p:blipFill>
        <p:spPr>
          <a:xfrm>
            <a:off x="6667500" y="2887712"/>
            <a:ext cx="304800" cy="304800"/>
          </a:xfrm>
          <a:prstGeom prst="rect">
            <a:avLst/>
          </a:prstGeom>
        </p:spPr>
      </p:pic>
      <p:sp>
        <p:nvSpPr>
          <p:cNvPr id="26" name="TextBox 25"/>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Busca de Termos Análogos</a:t>
            </a:r>
          </a:p>
          <a:p>
            <a:pPr algn="ctr">
              <a:spcAft>
                <a:spcPts val="1200"/>
              </a:spcAft>
            </a:pPr>
            <a:r>
              <a:rPr sz="1300" b="0" i="0">
                <a:solidFill>
                  <a:srgbClr val="616161"/>
                </a:solidFill>
                <a:latin typeface="Proxima Nova"/>
              </a:rPr>
              <a:t>Utilizar Google Trends para encontrar termos relacionados ao buscado, expandindo o alcance de mercado.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Crescimento por Categoria no E-commerce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045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Alimentos:</a:t>
            </a:r>
            <a:r>
              <a:rPr sz="1300" b="0" i="0">
                <a:solidFill>
                  <a:srgbClr val="616161"/>
                </a:solidFill>
                <a:latin typeface="Proxima Nova"/>
              </a:rPr>
              <a:t> Crescimento projetado de 24,1% em 2024. Consistência no crescimento anual: 51,6% em 2020; 39,7% em 2021; 13,3% em 2022; 16,0% em 2023.</a:t>
            </a:r>
          </a:p>
          <a:p>
            <a:pPr marL="228600" lvl="1" indent="-91440" algn="l">
              <a:spcBef>
                <a:spcPts val="1200"/>
              </a:spcBef>
              <a:spcAft>
                <a:spcPts val="0"/>
              </a:spcAft>
              <a:buSzPct val="100000"/>
              <a:buFont typeface="Arial"/>
              <a:buChar char="•"/>
            </a:pPr>
            <a:r>
              <a:rPr sz="1300" b="1" i="0">
                <a:solidFill>
                  <a:srgbClr val="616161"/>
                </a:solidFill>
                <a:latin typeface="Proxima Nova"/>
              </a:rPr>
              <a:t>Eletrônicos:</a:t>
            </a:r>
            <a:r>
              <a:rPr sz="1300" b="0" i="0">
                <a:solidFill>
                  <a:srgbClr val="616161"/>
                </a:solidFill>
                <a:latin typeface="Proxima Nova"/>
              </a:rPr>
              <a:t> Categoria mais vendida globalmente com projeção de US$ 922,5 bilhões em vendas.</a:t>
            </a:r>
          </a:p>
          <a:p>
            <a:pPr marL="228600" lvl="1" indent="-91440" algn="l">
              <a:spcBef>
                <a:spcPts val="1200"/>
              </a:spcBef>
              <a:spcAft>
                <a:spcPts val="0"/>
              </a:spcAft>
              <a:buSzPct val="100000"/>
              <a:buFont typeface="Arial"/>
              <a:buChar char="•"/>
            </a:pPr>
            <a:r>
              <a:rPr sz="1300" b="1" i="0">
                <a:solidFill>
                  <a:srgbClr val="616161"/>
                </a:solidFill>
                <a:latin typeface="Proxima Nova"/>
              </a:rPr>
              <a:t>Moda:</a:t>
            </a:r>
            <a:r>
              <a:rPr sz="1300" b="0" i="0">
                <a:solidFill>
                  <a:srgbClr val="616161"/>
                </a:solidFill>
                <a:latin typeface="Proxima Nova"/>
              </a:rPr>
              <a:t> Crescimento global de US$ 760 bilhões, projetando quase US$ 2 trilhões até 2028.</a:t>
            </a:r>
          </a:p>
          <a:p>
            <a:pPr marL="228600" lvl="1" indent="-91440" algn="l">
              <a:spcBef>
                <a:spcPts val="1200"/>
              </a:spcBef>
              <a:spcAft>
                <a:spcPts val="0"/>
              </a:spcAft>
              <a:buSzPct val="100000"/>
              <a:buFont typeface="Arial"/>
              <a:buChar char="•"/>
            </a:pPr>
            <a:r>
              <a:rPr sz="1300" b="1" i="0">
                <a:solidFill>
                  <a:srgbClr val="616161"/>
                </a:solidFill>
                <a:latin typeface="Proxima Nova"/>
              </a:rPr>
              <a:t>Mídia:</a:t>
            </a:r>
            <a:r>
              <a:rPr sz="1300" b="0" i="0">
                <a:solidFill>
                  <a:srgbClr val="616161"/>
                </a:solidFill>
                <a:latin typeface="Proxima Nova"/>
              </a:rPr>
              <a:t> Menor crescimento projetado com apenas 6,1% em 2024, indicando maturidade no mercado.</a:t>
            </a:r>
          </a:p>
        </p:txBody>
      </p:sp>
      <p:sp>
        <p:nvSpPr>
          <p:cNvPr id="8" name="Rectangle 7"/>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tww23931.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Agence Olloweb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Produtos Populares Globalmente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2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3157686"/>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200" b="1" i="0">
                <a:solidFill>
                  <a:srgbClr val="616161"/>
                </a:solidFill>
                <a:latin typeface="Proxima Nova"/>
              </a:rPr>
              <a:t>Eletrônicos:</a:t>
            </a:r>
            <a:r>
              <a:rPr sz="1200" b="0" i="0">
                <a:solidFill>
                  <a:srgbClr val="616161"/>
                </a:solidFill>
                <a:latin typeface="Proxima Nova"/>
              </a:rPr>
              <a:t> US$ 922,5 bilhões - Liderando o mercado com inovação contínua.</a:t>
            </a:r>
          </a:p>
          <a:p>
            <a:pPr marL="228600" lvl="1" indent="-91440" algn="l">
              <a:spcBef>
                <a:spcPts val="1200"/>
              </a:spcBef>
              <a:spcAft>
                <a:spcPts val="0"/>
              </a:spcAft>
              <a:buSzPct val="100000"/>
              <a:buFont typeface="Arial"/>
              <a:buChar char="•"/>
            </a:pPr>
            <a:r>
              <a:rPr sz="1200" b="1" i="0">
                <a:solidFill>
                  <a:srgbClr val="616161"/>
                </a:solidFill>
                <a:latin typeface="Proxima Nova"/>
              </a:rPr>
              <a:t>Moda:</a:t>
            </a:r>
            <a:r>
              <a:rPr sz="1200" b="0" i="0">
                <a:solidFill>
                  <a:srgbClr val="616161"/>
                </a:solidFill>
                <a:latin typeface="Proxima Nova"/>
              </a:rPr>
              <a:t> US$ 760 bilhões - Expansão global com forte apelo ao consumidor.</a:t>
            </a:r>
          </a:p>
          <a:p>
            <a:pPr marL="228600" lvl="1" indent="-91440" algn="l">
              <a:spcBef>
                <a:spcPts val="1200"/>
              </a:spcBef>
              <a:spcAft>
                <a:spcPts val="0"/>
              </a:spcAft>
              <a:buSzPct val="100000"/>
              <a:buFont typeface="Arial"/>
              <a:buChar char="•"/>
            </a:pPr>
            <a:r>
              <a:rPr sz="1200" b="1" i="0">
                <a:solidFill>
                  <a:srgbClr val="616161"/>
                </a:solidFill>
                <a:latin typeface="Proxima Nova"/>
              </a:rPr>
              <a:t>Alimentos e Bebidas:</a:t>
            </a:r>
            <a:r>
              <a:rPr sz="1200" b="0" i="0">
                <a:solidFill>
                  <a:srgbClr val="616161"/>
                </a:solidFill>
                <a:latin typeface="Proxima Nova"/>
              </a:rPr>
              <a:t> US$ 460,1 bilhões - Crescimento impulsionado pela conveniência e confiança online.</a:t>
            </a:r>
          </a:p>
          <a:p>
            <a:pPr marL="228600" lvl="1" indent="-91440" algn="l">
              <a:spcBef>
                <a:spcPts val="1200"/>
              </a:spcBef>
              <a:spcAft>
                <a:spcPts val="0"/>
              </a:spcAft>
              <a:buSzPct val="100000"/>
              <a:buFont typeface="Arial"/>
              <a:buChar char="•"/>
            </a:pPr>
            <a:r>
              <a:rPr sz="1200" b="1" i="0">
                <a:solidFill>
                  <a:srgbClr val="616161"/>
                </a:solidFill>
                <a:latin typeface="Proxima Nova"/>
              </a:rPr>
              <a:t>Artigos de Bricolage e Hardware:</a:t>
            </a:r>
            <a:r>
              <a:rPr sz="1200" b="0" i="0">
                <a:solidFill>
                  <a:srgbClr val="616161"/>
                </a:solidFill>
                <a:latin typeface="Proxima Nova"/>
              </a:rPr>
              <a:t> US$ 220,2 bilhões - Popularidade crescente de projetos DIY.</a:t>
            </a:r>
          </a:p>
          <a:p>
            <a:pPr marL="228600" lvl="1" indent="-91440" algn="l">
              <a:spcBef>
                <a:spcPts val="1200"/>
              </a:spcBef>
              <a:spcAft>
                <a:spcPts val="0"/>
              </a:spcAft>
              <a:buSzPct val="100000"/>
              <a:buFont typeface="Arial"/>
              <a:buChar char="•"/>
            </a:pPr>
            <a:r>
              <a:rPr sz="1200" b="1" i="0">
                <a:solidFill>
                  <a:srgbClr val="616161"/>
                </a:solidFill>
                <a:latin typeface="Proxima Nova"/>
              </a:rPr>
              <a:t>Móveis:</a:t>
            </a:r>
            <a:r>
              <a:rPr sz="1200" b="0" i="0">
                <a:solidFill>
                  <a:srgbClr val="616161"/>
                </a:solidFill>
                <a:latin typeface="Proxima Nova"/>
              </a:rPr>
              <a:t> US$ 220,1 bilhões - Aumento no design de interiores e melhorias domésticas.</a:t>
            </a:r>
          </a:p>
          <a:p>
            <a:pPr marL="228600" lvl="1" indent="-91440" algn="l">
              <a:spcBef>
                <a:spcPts val="1200"/>
              </a:spcBef>
              <a:spcAft>
                <a:spcPts val="0"/>
              </a:spcAft>
              <a:buSzPct val="100000"/>
              <a:buFont typeface="Arial"/>
              <a:buChar char="•"/>
            </a:pPr>
            <a:r>
              <a:rPr sz="1200" b="1" i="0">
                <a:solidFill>
                  <a:srgbClr val="616161"/>
                </a:solidFill>
                <a:latin typeface="Proxima Nova"/>
              </a:rPr>
              <a:t>Mídia:</a:t>
            </a:r>
            <a:r>
              <a:rPr sz="1200" b="0" i="0">
                <a:solidFill>
                  <a:srgbClr val="616161"/>
                </a:solidFill>
                <a:latin typeface="Proxima Nova"/>
              </a:rPr>
              <a:t> US$ 193,9 bilhões - Mercado maduro com crescimento moderado.</a:t>
            </a:r>
          </a:p>
          <a:p>
            <a:pPr marL="228600" lvl="1" indent="-91440" algn="l">
              <a:spcBef>
                <a:spcPts val="1200"/>
              </a:spcBef>
              <a:spcAft>
                <a:spcPts val="0"/>
              </a:spcAft>
              <a:buSzPct val="100000"/>
              <a:buFont typeface="Arial"/>
              <a:buChar char="•"/>
            </a:pPr>
            <a:r>
              <a:rPr sz="1200" b="1" i="0">
                <a:solidFill>
                  <a:srgbClr val="616161"/>
                </a:solidFill>
                <a:latin typeface="Proxima Nova"/>
              </a:rPr>
              <a:t>Beleza e Cuidados Pessoais:</a:t>
            </a:r>
            <a:r>
              <a:rPr sz="1200" b="0" i="0">
                <a:solidFill>
                  <a:srgbClr val="616161"/>
                </a:solidFill>
                <a:latin typeface="Proxima Nova"/>
              </a:rPr>
              <a:t> US$ 169,6 bilhões - Personalização e inovação em produtos.</a:t>
            </a:r>
          </a:p>
          <a:p>
            <a:pPr marL="228600" lvl="1" indent="-91440" algn="l">
              <a:spcBef>
                <a:spcPts val="1200"/>
              </a:spcBef>
              <a:spcAft>
                <a:spcPts val="0"/>
              </a:spcAft>
              <a:buSzPct val="100000"/>
              <a:buFont typeface="Arial"/>
              <a:buChar char="•"/>
            </a:pPr>
            <a:r>
              <a:rPr sz="1200" b="1" i="0">
                <a:solidFill>
                  <a:srgbClr val="616161"/>
                </a:solidFill>
                <a:latin typeface="Proxima Nova"/>
              </a:rPr>
              <a:t>Produtos de Tabaco:</a:t>
            </a:r>
            <a:r>
              <a:rPr sz="1200" b="0" i="0">
                <a:solidFill>
                  <a:srgbClr val="616161"/>
                </a:solidFill>
                <a:latin typeface="Proxima Nova"/>
              </a:rPr>
              <a:t> US$ 116,6 bilhões - Segmento estável, mas com desafios regulatórios.</a:t>
            </a:r>
          </a:p>
          <a:p>
            <a:pPr marL="228600" lvl="1" indent="-91440" algn="l">
              <a:spcBef>
                <a:spcPts val="1200"/>
              </a:spcBef>
              <a:spcAft>
                <a:spcPts val="0"/>
              </a:spcAft>
              <a:buSzPct val="100000"/>
              <a:buFont typeface="Arial"/>
              <a:buChar char="•"/>
            </a:pPr>
            <a:r>
              <a:rPr sz="1200" b="1" i="0">
                <a:solidFill>
                  <a:srgbClr val="616161"/>
                </a:solidFill>
                <a:latin typeface="Proxima Nova"/>
              </a:rPr>
              <a:t>Brinquedos e Hobbies:</a:t>
            </a:r>
            <a:r>
              <a:rPr sz="1200" b="0" i="0">
                <a:solidFill>
                  <a:srgbClr val="616161"/>
                </a:solidFill>
                <a:latin typeface="Proxima Nova"/>
              </a:rPr>
              <a:t> US$ 89,8 bilhões - Mercado diversificado com foco em entretenimento.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Produtos Populares por Segmento nos EUA</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228600" y="1508670"/>
            <a:ext cx="8686800" cy="29560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Moda:</a:t>
            </a:r>
            <a:r>
              <a:rPr sz="1300" b="0" i="0">
                <a:solidFill>
                  <a:srgbClr val="616161"/>
                </a:solidFill>
                <a:latin typeface="Proxima Nova"/>
              </a:rPr>
              <a:t> US$ 162,9 bilhões - Líder de mercado com forte apelo ao consumidor.</a:t>
            </a:r>
          </a:p>
          <a:p>
            <a:pPr marL="228600" lvl="1" indent="-91440" algn="l">
              <a:spcBef>
                <a:spcPts val="1200"/>
              </a:spcBef>
              <a:spcAft>
                <a:spcPts val="0"/>
              </a:spcAft>
              <a:buSzPct val="100000"/>
              <a:buFont typeface="Arial"/>
              <a:buChar char="•"/>
            </a:pPr>
            <a:r>
              <a:rPr sz="1300" b="1" i="0">
                <a:solidFill>
                  <a:srgbClr val="616161"/>
                </a:solidFill>
                <a:latin typeface="Proxima Nova"/>
              </a:rPr>
              <a:t>Alimentos e Bebidas:</a:t>
            </a:r>
            <a:r>
              <a:rPr sz="1300" b="0" i="0">
                <a:solidFill>
                  <a:srgbClr val="616161"/>
                </a:solidFill>
                <a:latin typeface="Proxima Nova"/>
              </a:rPr>
              <a:t> US$ 125,6 bilhões em alimentos, US$ 111,6 bilhões em bebidas - Crescimento impulsionado pela conveniência online.</a:t>
            </a:r>
          </a:p>
          <a:p>
            <a:pPr marL="228600" lvl="1" indent="-91440" algn="l">
              <a:spcBef>
                <a:spcPts val="1200"/>
              </a:spcBef>
              <a:spcAft>
                <a:spcPts val="0"/>
              </a:spcAft>
              <a:buSzPct val="100000"/>
              <a:buFont typeface="Arial"/>
              <a:buChar char="•"/>
            </a:pPr>
            <a:r>
              <a:rPr sz="1300" b="1" i="0">
                <a:solidFill>
                  <a:srgbClr val="616161"/>
                </a:solidFill>
                <a:latin typeface="Proxima Nova"/>
              </a:rPr>
              <a:t>Eletrônicos:</a:t>
            </a:r>
            <a:r>
              <a:rPr sz="1300" b="0" i="0">
                <a:solidFill>
                  <a:srgbClr val="616161"/>
                </a:solidFill>
                <a:latin typeface="Proxima Nova"/>
              </a:rPr>
              <a:t> US$ 120,1 bilhões - Alta demanda por tecnologia e inovação.</a:t>
            </a:r>
          </a:p>
          <a:p>
            <a:pPr marL="228600" lvl="1" indent="-91440" algn="l">
              <a:spcBef>
                <a:spcPts val="1200"/>
              </a:spcBef>
              <a:spcAft>
                <a:spcPts val="0"/>
              </a:spcAft>
              <a:buSzPct val="100000"/>
              <a:buFont typeface="Arial"/>
              <a:buChar char="•"/>
            </a:pPr>
            <a:r>
              <a:rPr sz="1300" b="1" i="0">
                <a:solidFill>
                  <a:srgbClr val="616161"/>
                </a:solidFill>
                <a:latin typeface="Proxima Nova"/>
              </a:rPr>
              <a:t>Bricolage e Hardware:</a:t>
            </a:r>
            <a:r>
              <a:rPr sz="1300" b="0" i="0">
                <a:solidFill>
                  <a:srgbClr val="616161"/>
                </a:solidFill>
                <a:latin typeface="Proxima Nova"/>
              </a:rPr>
              <a:t> US$ 108,6 bilhões - Popularidade crescente de projetos DIY.</a:t>
            </a:r>
          </a:p>
          <a:p>
            <a:pPr marL="228600" lvl="1" indent="-91440" algn="l">
              <a:spcBef>
                <a:spcPts val="1200"/>
              </a:spcBef>
              <a:spcAft>
                <a:spcPts val="0"/>
              </a:spcAft>
              <a:buSzPct val="100000"/>
              <a:buFont typeface="Arial"/>
              <a:buChar char="•"/>
            </a:pPr>
            <a:r>
              <a:rPr sz="1300" b="1" i="0">
                <a:solidFill>
                  <a:srgbClr val="616161"/>
                </a:solidFill>
                <a:latin typeface="Proxima Nova"/>
              </a:rPr>
              <a:t>Móveis:</a:t>
            </a:r>
            <a:r>
              <a:rPr sz="1300" b="0" i="0">
                <a:solidFill>
                  <a:srgbClr val="616161"/>
                </a:solidFill>
                <a:latin typeface="Proxima Nova"/>
              </a:rPr>
              <a:t> US$ 74,5 bilhões - Aumento no design de interiores e melhorias domésticas.</a:t>
            </a:r>
          </a:p>
          <a:p>
            <a:pPr marL="228600" lvl="1" indent="-91440" algn="l">
              <a:spcBef>
                <a:spcPts val="1200"/>
              </a:spcBef>
              <a:spcAft>
                <a:spcPts val="0"/>
              </a:spcAft>
              <a:buSzPct val="100000"/>
              <a:buFont typeface="Arial"/>
              <a:buChar char="•"/>
            </a:pPr>
            <a:r>
              <a:rPr sz="1300" b="1" i="0">
                <a:solidFill>
                  <a:srgbClr val="616161"/>
                </a:solidFill>
                <a:latin typeface="Proxima Nova"/>
              </a:rPr>
              <a:t>Beleza e Cuidados Pessoais:</a:t>
            </a:r>
            <a:r>
              <a:rPr sz="1300" b="0" i="0">
                <a:solidFill>
                  <a:srgbClr val="616161"/>
                </a:solidFill>
                <a:latin typeface="Proxima Nova"/>
              </a:rPr>
              <a:t> US$ 28,4 bilhões - Crescente interesse em produtos personalizados.</a:t>
            </a:r>
          </a:p>
          <a:p>
            <a:pPr marL="228600" lvl="1" indent="-91440" algn="l">
              <a:spcBef>
                <a:spcPts val="1200"/>
              </a:spcBef>
              <a:spcAft>
                <a:spcPts val="0"/>
              </a:spcAft>
              <a:buSzPct val="100000"/>
              <a:buFont typeface="Arial"/>
              <a:buChar char="•"/>
            </a:pPr>
            <a:r>
              <a:rPr sz="1300" b="1" i="0">
                <a:solidFill>
                  <a:srgbClr val="616161"/>
                </a:solidFill>
                <a:latin typeface="Proxima Nova"/>
              </a:rPr>
              <a:t>Outros Segmentos:</a:t>
            </a:r>
            <a:r>
              <a:rPr sz="1300" b="0" i="0">
                <a:solidFill>
                  <a:srgbClr val="616161"/>
                </a:solidFill>
                <a:latin typeface="Proxima Nova"/>
              </a:rPr>
              <a:t> Inclui mídia (US$ 37,7B), brinquedos e hobbies (US$ 21,2B), bens de luxo (US$ 14,9B) - Diversificação do mercado.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Produtos</a:t>
            </a:r>
            <a:r>
              <a:rPr dirty="0"/>
              <a:t> </a:t>
            </a:r>
            <a:r>
              <a:rPr dirty="0" err="1"/>
              <a:t>em</a:t>
            </a:r>
            <a:r>
              <a:rPr dirty="0"/>
              <a:t> Alta do Último </a:t>
            </a:r>
            <a:r>
              <a:rPr dirty="0" err="1"/>
              <a:t>Trimestre</a:t>
            </a:r>
            <a:r>
              <a:rPr lang="pt-BR" dirty="0"/>
              <a:t> no Shopify</a:t>
            </a:r>
            <a:endParaRPr dirty="0"/>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000" b="0" i="0">
                <a:solidFill>
                  <a:srgbClr val="616161"/>
                </a:solidFill>
                <a:latin typeface="Proxima Nova"/>
              </a:defRPr>
            </a:pPr>
            <a:endParaRPr/>
          </a:p>
        </p:txBody>
      </p:sp>
      <p:sp>
        <p:nvSpPr>
          <p:cNvPr id="5" name="Rectangle 4"/>
          <p:cNvSpPr/>
          <p:nvPr/>
        </p:nvSpPr>
        <p:spPr>
          <a:xfrm>
            <a:off x="228600" y="1508670"/>
            <a:ext cx="8686800"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04755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000" b="1" i="0">
                <a:solidFill>
                  <a:srgbClr val="616161"/>
                </a:solidFill>
                <a:latin typeface="Proxima Nova"/>
              </a:rPr>
              <a:t>Principais Produtos em Destaque:</a:t>
            </a:r>
            <a:r>
              <a:rPr sz="1000" b="0" i="0">
                <a:solidFill>
                  <a:srgbClr val="616161"/>
                </a:solidFill>
                <a:latin typeface="Proxima Nova"/>
              </a:rPr>
              <a:t> Os produtos que mais cresceram no último trimestre incluem brinquedos aquáticos, leis, dutos de ar e cuidados com o gramado.</a:t>
            </a:r>
          </a:p>
          <a:p>
            <a:pPr marL="228600" lvl="1" indent="-91440" algn="l">
              <a:spcBef>
                <a:spcPts val="1200"/>
              </a:spcBef>
              <a:spcAft>
                <a:spcPts val="0"/>
              </a:spcAft>
              <a:buSzPct val="100000"/>
              <a:buFont typeface="Arial"/>
              <a:buChar char="•"/>
            </a:pPr>
            <a:r>
              <a:rPr sz="1000" b="1" i="0">
                <a:solidFill>
                  <a:srgbClr val="616161"/>
                </a:solidFill>
                <a:latin typeface="Proxima Nova"/>
              </a:rPr>
              <a:t>Crescimento Sazonal:</a:t>
            </a:r>
            <a:r>
              <a:rPr sz="1000" b="0" i="0">
                <a:solidFill>
                  <a:srgbClr val="616161"/>
                </a:solidFill>
                <a:latin typeface="Proxima Nova"/>
              </a:rPr>
              <a:t> Muitas tendências são sazonais, com produtos como brinquedos aquáticos e acessórios para piscinas ganhando popularidade durante o verão.</a:t>
            </a:r>
          </a:p>
          <a:p>
            <a:pPr marL="228600" lvl="1" indent="-91440" algn="l">
              <a:spcBef>
                <a:spcPts val="1200"/>
              </a:spcBef>
              <a:spcAft>
                <a:spcPts val="0"/>
              </a:spcAft>
              <a:buSzPct val="100000"/>
              <a:buFont typeface="Arial"/>
              <a:buChar char="•"/>
            </a:pPr>
            <a:r>
              <a:rPr sz="1000" b="1" i="0">
                <a:solidFill>
                  <a:srgbClr val="616161"/>
                </a:solidFill>
                <a:latin typeface="Proxima Nova"/>
              </a:rPr>
              <a:t>Consistência de Tendências:</a:t>
            </a:r>
            <a:r>
              <a:rPr sz="1000" b="0" i="0">
                <a:solidFill>
                  <a:srgbClr val="616161"/>
                </a:solidFill>
                <a:latin typeface="Proxima Nova"/>
              </a:rPr>
              <a:t> Alguns produtos, como os de jardinagem, mantiveram-se entre as tendências de crescimento por três trimestres consecutivos.</a:t>
            </a:r>
          </a:p>
          <a:p>
            <a:pPr marL="228600" lvl="1" indent="-91440" algn="l">
              <a:spcBef>
                <a:spcPts val="1200"/>
              </a:spcBef>
              <a:spcAft>
                <a:spcPts val="0"/>
              </a:spcAft>
              <a:buSzPct val="100000"/>
              <a:buFont typeface="Arial"/>
              <a:buChar char="•"/>
            </a:pPr>
            <a:r>
              <a:rPr sz="1000" b="1" i="0">
                <a:solidFill>
                  <a:srgbClr val="616161"/>
                </a:solidFill>
                <a:latin typeface="Proxima Nova"/>
              </a:rPr>
              <a:t>Principais Produtos e Crescimento (%):</a:t>
            </a:r>
            <a:r>
              <a:rPr sz="1000" b="0" i="0">
                <a:solidFill>
                  <a:srgbClr val="616161"/>
                </a:solidFill>
                <a:latin typeface="Proxima Nova"/>
              </a:rPr>
              <a:t> 1. Brinquedos aquáticos: 376% 2. Leis: 356% 3. Dutos de ar: 274% 4. Cuidados com o gramado: 234% 5. Acessórios para piscinas: 220% 6. Mochilas de hidratação esportiva: 215% 7. Intercomunicadores: 185% 8. Shorts: 150% 9. Embarcações e passeios de barco: 144% 10. Controle de pulgas em animais de estimação: 116%</a:t>
            </a:r>
          </a:p>
        </p:txBody>
      </p:sp>
      <p:sp>
        <p:nvSpPr>
          <p:cNvPr id="8" name="Rectangle 7"/>
          <p:cNvSpPr/>
          <p:nvPr/>
        </p:nvSpPr>
        <p:spPr>
          <a:xfrm>
            <a:off x="4724400" y="1508670"/>
            <a:ext cx="4190999" cy="30475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0" name="Picture 9" descr="tmpe_in48pq.png"/>
          <p:cNvPicPr>
            <a:picLocks noChangeAspect="1"/>
          </p:cNvPicPr>
          <p:nvPr/>
        </p:nvPicPr>
        <p:blipFill>
          <a:blip r:embed="rId3"/>
          <a:stretch>
            <a:fillRect/>
          </a:stretch>
        </p:blipFill>
        <p:spPr>
          <a:xfrm>
            <a:off x="4724400" y="1508670"/>
            <a:ext cx="4190999" cy="2362200"/>
          </a:xfrm>
          <a:prstGeom prst="rect">
            <a:avLst/>
          </a:prstGeom>
        </p:spPr>
      </p:pic>
      <p:sp>
        <p:nvSpPr>
          <p:cNvPr id="11" name="Rectangle 10"/>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Keagan Henman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err="1"/>
              <a:t>Produtos</a:t>
            </a:r>
            <a:r>
              <a:rPr dirty="0"/>
              <a:t> </a:t>
            </a:r>
            <a:r>
              <a:rPr dirty="0" err="1"/>
              <a:t>em</a:t>
            </a:r>
            <a:r>
              <a:rPr dirty="0"/>
              <a:t> Alta do Último </a:t>
            </a:r>
            <a:r>
              <a:rPr dirty="0" err="1"/>
              <a:t>Trimestre</a:t>
            </a:r>
            <a:r>
              <a:rPr lang="pt-BR" dirty="0"/>
              <a:t> no Shopify</a:t>
            </a:r>
            <a:endParaRPr dirty="0"/>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29253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2692300" cy="29253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0" name="Picture 9" descr="tmpm_4_uoge.png"/>
          <p:cNvPicPr>
            <a:picLocks noChangeAspect="1"/>
          </p:cNvPicPr>
          <p:nvPr/>
        </p:nvPicPr>
        <p:blipFill>
          <a:blip r:embed="rId3"/>
          <a:stretch>
            <a:fillRect/>
          </a:stretch>
        </p:blipFill>
        <p:spPr>
          <a:xfrm>
            <a:off x="1422350" y="1508670"/>
            <a:ext cx="304800" cy="304800"/>
          </a:xfrm>
          <a:prstGeom prst="rect">
            <a:avLst/>
          </a:prstGeom>
        </p:spPr>
      </p:pic>
      <p:sp>
        <p:nvSpPr>
          <p:cNvPr id="11" name="TextBox 10"/>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Importância do Momento</a:t>
            </a:r>
          </a:p>
          <a:p>
            <a:pPr algn="ctr">
              <a:spcAft>
                <a:spcPts val="1200"/>
              </a:spcAft>
            </a:pPr>
            <a:r>
              <a:rPr sz="1300" b="0" i="0">
                <a:solidFill>
                  <a:srgbClr val="616161"/>
                </a:solidFill>
                <a:latin typeface="Proxima Nova"/>
              </a:rPr>
              <a:t>Escolher o momento certo para lançar campanhas de marketing pode ser tão impactante quanto o produto em si.</a:t>
            </a:r>
          </a:p>
        </p:txBody>
      </p:sp>
      <p:sp>
        <p:nvSpPr>
          <p:cNvPr id="12" name="Rectangle 11"/>
          <p:cNvSpPr/>
          <p:nvPr/>
        </p:nvSpPr>
        <p:spPr>
          <a:xfrm>
            <a:off x="3225700" y="1508670"/>
            <a:ext cx="2692449" cy="29253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5" name="Picture 14" descr="tmpcz_aridk.png"/>
          <p:cNvPicPr>
            <a:picLocks noChangeAspect="1"/>
          </p:cNvPicPr>
          <p:nvPr/>
        </p:nvPicPr>
        <p:blipFill>
          <a:blip r:embed="rId4"/>
          <a:stretch>
            <a:fillRect/>
          </a:stretch>
        </p:blipFill>
        <p:spPr>
          <a:xfrm>
            <a:off x="4419451" y="1508670"/>
            <a:ext cx="304800" cy="304800"/>
          </a:xfrm>
          <a:prstGeom prst="rect">
            <a:avLst/>
          </a:prstGeom>
        </p:spPr>
      </p:pic>
      <p:sp>
        <p:nvSpPr>
          <p:cNvPr id="16" name="TextBox 15"/>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Produtos Consistentes</a:t>
            </a:r>
          </a:p>
          <a:p>
            <a:pPr algn="ctr">
              <a:spcAft>
                <a:spcPts val="1200"/>
              </a:spcAft>
            </a:pPr>
            <a:r>
              <a:rPr sz="1300" b="0" i="0">
                <a:solidFill>
                  <a:srgbClr val="616161"/>
                </a:solidFill>
                <a:latin typeface="Proxima Nova"/>
              </a:rPr>
              <a:t>Tendências consistentes, como jardinagem, mostram crescimento contínuo e estável.</a:t>
            </a:r>
          </a:p>
        </p:txBody>
      </p:sp>
      <p:sp>
        <p:nvSpPr>
          <p:cNvPr id="17" name="Rectangle 16"/>
          <p:cNvSpPr/>
          <p:nvPr/>
        </p:nvSpPr>
        <p:spPr>
          <a:xfrm>
            <a:off x="6222950" y="1508670"/>
            <a:ext cx="2692300" cy="29253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TextBox 18"/>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0" name="Picture 19" descr="tmp1i_4wgzf.png"/>
          <p:cNvPicPr>
            <a:picLocks noChangeAspect="1"/>
          </p:cNvPicPr>
          <p:nvPr/>
        </p:nvPicPr>
        <p:blipFill>
          <a:blip r:embed="rId5"/>
          <a:stretch>
            <a:fillRect/>
          </a:stretch>
        </p:blipFill>
        <p:spPr>
          <a:xfrm>
            <a:off x="7416700" y="1508670"/>
            <a:ext cx="304800" cy="304800"/>
          </a:xfrm>
          <a:prstGeom prst="rect">
            <a:avLst/>
          </a:prstGeom>
        </p:spPr>
      </p:pic>
      <p:sp>
        <p:nvSpPr>
          <p:cNvPr id="21" name="TextBox 20"/>
          <p:cNvSpPr txBox="1"/>
          <p:nvPr/>
        </p:nvSpPr>
        <p:spPr>
          <a:xfrm>
            <a:off x="6222950" y="1965870"/>
            <a:ext cx="2692300" cy="411360"/>
          </a:xfrm>
          <a:prstGeom prst="rect">
            <a:avLst/>
          </a:prstGeom>
          <a:noFill/>
          <a:ln>
            <a:noFill/>
          </a:ln>
        </p:spPr>
        <p:txBody>
          <a:bodyPr wrap="square" lIns="0" tIns="0" rIns="0" bIns="0" anchor="t">
            <a:spAutoFit/>
          </a:bodyPr>
          <a:lstStyle/>
          <a:p>
            <a:pPr algn="ctr"/>
            <a:r>
              <a:rPr sz="1300" b="1" i="0">
                <a:solidFill>
                  <a:srgbClr val="616161"/>
                </a:solidFill>
                <a:latin typeface="Proxima Nova"/>
              </a:rPr>
              <a:t>Principais Produtos e Crescimento (%)</a:t>
            </a:r>
          </a:p>
          <a:p>
            <a:pPr algn="ctr">
              <a:spcAft>
                <a:spcPts val="1200"/>
              </a:spcAft>
            </a:pPr>
            <a:r>
              <a:rPr sz="1300" b="0" i="0">
                <a:solidFill>
                  <a:srgbClr val="616161"/>
                </a:solidFill>
                <a:latin typeface="Proxima Nova"/>
              </a:rPr>
              <a:t>11. Bandeiras e cata-ventos: 113% 12. Capas para cadeiras altas: 113% 13. Ferramentas para lareira: 111% 14. Painéis de exposição: 97% 15. Talheres descartáveis: 92% 16. Dados e software de mapa GPS: 91% 17. Baterias para ferramentas elétricas: 90% 18. Câmeras digitais: 89% 19. Manuseio de dinheiro: 81% 20. Roupa de banho: 76%</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6168</Words>
  <Application>Microsoft Office PowerPoint</Application>
  <PresentationFormat>Apresentação na tela (16:9)</PresentationFormat>
  <Paragraphs>234</Paragraphs>
  <Slides>32</Slides>
  <Notes>32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32</vt:i4>
      </vt:variant>
    </vt:vector>
  </HeadingPairs>
  <TitlesOfParts>
    <vt:vector size="35" baseType="lpstr">
      <vt:lpstr>Proxima Nova</vt:lpstr>
      <vt:lpstr>Arial</vt:lpstr>
      <vt:lpstr>Spearmint</vt:lpstr>
      <vt:lpstr>Estratégias de Dropshipping e Análise de Mercado para E-commerce</vt:lpstr>
      <vt:lpstr>Pesquisa de Mercado</vt:lpstr>
      <vt:lpstr>Desenvolvimento de APIs</vt:lpstr>
      <vt:lpstr>Próximos Desenvolvimentos</vt:lpstr>
      <vt:lpstr>Crescimento por Categoria no E-commerce</vt:lpstr>
      <vt:lpstr>Produtos Populares Globalmente</vt:lpstr>
      <vt:lpstr>Produtos Populares por Segmento nos EUA</vt:lpstr>
      <vt:lpstr>Produtos em Alta do Último Trimestre no Shopify</vt:lpstr>
      <vt:lpstr>Produtos em Alta do Último Trimestre no Shopify</vt:lpstr>
      <vt:lpstr>Ideias de Produtos em Alta Demanda em 2024 no Shopify</vt:lpstr>
      <vt:lpstr>Principais Nichos no AliExpress em 2024</vt:lpstr>
      <vt:lpstr>Principais Nichos no AliExpress em 2024</vt:lpstr>
      <vt:lpstr>Principais Nichos no AliExpress em 2024</vt:lpstr>
      <vt:lpstr>Insights de Mercado em 2024</vt:lpstr>
      <vt:lpstr>Encontrando os Melhores Produtos de Dropshipping</vt:lpstr>
      <vt:lpstr>AliExpress Encontre Produtos</vt:lpstr>
      <vt:lpstr>Mais Vendidos da Amazon</vt:lpstr>
      <vt:lpstr>Tendências do Google</vt:lpstr>
      <vt:lpstr>O que Torna um Produto de Dropshipping Bom?</vt:lpstr>
      <vt:lpstr>Margens e Acessórios</vt:lpstr>
      <vt:lpstr>Difícil de Encontrar Localmente</vt:lpstr>
      <vt:lpstr>Produtos de Dropshipping Mais Pesquisados</vt:lpstr>
      <vt:lpstr>Vestuário e Calçado</vt:lpstr>
      <vt:lpstr>Beleza e Cuidados Pessoais</vt:lpstr>
      <vt:lpstr>Cozinha e Sala de Jantar</vt:lpstr>
      <vt:lpstr>Produtos para Bebê</vt:lpstr>
      <vt:lpstr>Artigos para Animais de Estimação</vt:lpstr>
      <vt:lpstr>Interiores de Casa</vt:lpstr>
      <vt:lpstr>Produtos de Escritório</vt:lpstr>
      <vt:lpstr>Ferramentas e Melhorias para a Casa</vt:lpstr>
      <vt:lpstr>Acessórios para Telefone</vt:lpstr>
      <vt:lpstr>Acessórios para Carros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Thiago Bizacha</cp:lastModifiedBy>
  <cp:revision>2</cp:revision>
  <dcterms:modified xsi:type="dcterms:W3CDTF">2024-08-12T20:04:06Z</dcterms:modified>
</cp:coreProperties>
</file>